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57" r:id="rId4"/>
    <p:sldId id="258" r:id="rId5"/>
    <p:sldId id="278" r:id="rId6"/>
    <p:sldId id="261" r:id="rId7"/>
    <p:sldId id="259" r:id="rId8"/>
    <p:sldId id="262" r:id="rId9"/>
    <p:sldId id="263" r:id="rId10"/>
    <p:sldId id="264" r:id="rId11"/>
    <p:sldId id="265" r:id="rId12"/>
    <p:sldId id="266" r:id="rId13"/>
    <p:sldId id="267" r:id="rId14"/>
    <p:sldId id="268" r:id="rId15"/>
    <p:sldId id="269" r:id="rId16"/>
    <p:sldId id="273" r:id="rId17"/>
    <p:sldId id="280" r:id="rId18"/>
    <p:sldId id="282" r:id="rId19"/>
    <p:sldId id="270" r:id="rId20"/>
    <p:sldId id="271" r:id="rId21"/>
    <p:sldId id="272" r:id="rId22"/>
    <p:sldId id="283" r:id="rId23"/>
    <p:sldId id="274" r:id="rId24"/>
    <p:sldId id="284" r:id="rId25"/>
    <p:sldId id="285" r:id="rId26"/>
    <p:sldId id="290" r:id="rId27"/>
    <p:sldId id="289" r:id="rId28"/>
    <p:sldId id="279" r:id="rId29"/>
    <p:sldId id="275" r:id="rId30"/>
    <p:sldId id="286" r:id="rId31"/>
    <p:sldId id="287" r:id="rId32"/>
    <p:sldId id="288" r:id="rId33"/>
    <p:sldId id="2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60"/>
  </p:normalViewPr>
  <p:slideViewPr>
    <p:cSldViewPr snapToGrid="0">
      <p:cViewPr>
        <p:scale>
          <a:sx n="65" d="100"/>
          <a:sy n="65" d="100"/>
        </p:scale>
        <p:origin x="12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1637D6-C6D3-4A25-8EA4-43FA7088F195}" type="doc">
      <dgm:prSet loTypeId="urn:microsoft.com/office/officeart/2005/8/layout/hierarchy1" loCatId="hierarchy" qsTypeId="urn:microsoft.com/office/officeart/2005/8/quickstyle/simple1" qsCatId="simple" csTypeId="urn:microsoft.com/office/officeart/2005/8/colors/accent5_2" csCatId="accent5"/>
      <dgm:spPr/>
      <dgm:t>
        <a:bodyPr/>
        <a:lstStyle/>
        <a:p>
          <a:endParaRPr lang="en-US"/>
        </a:p>
      </dgm:t>
    </dgm:pt>
    <dgm:pt modelId="{14C9D1F9-BD73-4345-BAEE-0A90FA48F12F}">
      <dgm:prSet/>
      <dgm:spPr/>
      <dgm:t>
        <a:bodyPr/>
        <a:lstStyle/>
        <a:p>
          <a:r>
            <a:rPr lang="id-ID"/>
            <a:t>Ditemukan bahwa dengan </a:t>
          </a:r>
          <a:r>
            <a:rPr lang="id-ID" i="1"/>
            <a:t>criticality </a:t>
          </a:r>
          <a:r>
            <a:rPr lang="id-ID"/>
            <a:t>dalam sensor kuantum dapat meng</a:t>
          </a:r>
          <a:r>
            <a:rPr lang="id-ID" i="1"/>
            <a:t>-improve </a:t>
          </a:r>
          <a:r>
            <a:rPr lang="id-ID"/>
            <a:t>presisi dalam pengukuran.</a:t>
          </a:r>
          <a:endParaRPr lang="en-US"/>
        </a:p>
      </dgm:t>
    </dgm:pt>
    <dgm:pt modelId="{C8EC767F-25BB-41B8-8B8B-300E669B31DF}" type="parTrans" cxnId="{A4A50DFC-946F-45AA-AC12-4C988E653D72}">
      <dgm:prSet/>
      <dgm:spPr/>
      <dgm:t>
        <a:bodyPr/>
        <a:lstStyle/>
        <a:p>
          <a:endParaRPr lang="en-US"/>
        </a:p>
      </dgm:t>
    </dgm:pt>
    <dgm:pt modelId="{FECE5752-BA7B-48EE-BC02-CB26CDA099C5}" type="sibTrans" cxnId="{A4A50DFC-946F-45AA-AC12-4C988E653D72}">
      <dgm:prSet/>
      <dgm:spPr/>
      <dgm:t>
        <a:bodyPr/>
        <a:lstStyle/>
        <a:p>
          <a:endParaRPr lang="en-US"/>
        </a:p>
      </dgm:t>
    </dgm:pt>
    <dgm:pt modelId="{4D8E16F2-4762-429D-861D-1C06EE61C078}">
      <dgm:prSet/>
      <dgm:spPr/>
      <dgm:t>
        <a:bodyPr/>
        <a:lstStyle/>
        <a:p>
          <a:r>
            <a:rPr lang="id-ID"/>
            <a:t>Sensitivitas akan bertambah besar nilainya jika presisi dalam pengukuran meningkat.</a:t>
          </a:r>
          <a:endParaRPr lang="en-US"/>
        </a:p>
      </dgm:t>
    </dgm:pt>
    <dgm:pt modelId="{1CF618D6-11E7-41AA-80DC-6D6C219FFC03}" type="parTrans" cxnId="{5380452D-9878-495F-9260-4497D021E963}">
      <dgm:prSet/>
      <dgm:spPr/>
      <dgm:t>
        <a:bodyPr/>
        <a:lstStyle/>
        <a:p>
          <a:endParaRPr lang="en-US"/>
        </a:p>
      </dgm:t>
    </dgm:pt>
    <dgm:pt modelId="{A460A6DA-2418-4BB4-A1CA-62B5DB1F0682}" type="sibTrans" cxnId="{5380452D-9878-495F-9260-4497D021E963}">
      <dgm:prSet/>
      <dgm:spPr/>
      <dgm:t>
        <a:bodyPr/>
        <a:lstStyle/>
        <a:p>
          <a:endParaRPr lang="en-US"/>
        </a:p>
      </dgm:t>
    </dgm:pt>
    <dgm:pt modelId="{2A94A09F-8CBC-479A-90EA-5F23DA4E5E72}">
      <dgm:prSet/>
      <dgm:spPr/>
      <dgm:t>
        <a:bodyPr/>
        <a:lstStyle/>
        <a:p>
          <a:r>
            <a:rPr lang="id-ID"/>
            <a:t>Contoh penggunaan ‘</a:t>
          </a:r>
          <a:r>
            <a:rPr lang="id-ID" i="1"/>
            <a:t>criticality’ </a:t>
          </a:r>
          <a:r>
            <a:rPr lang="id-ID"/>
            <a:t>di </a:t>
          </a:r>
          <a:r>
            <a:rPr lang="id-ID" i="1"/>
            <a:t>paper</a:t>
          </a:r>
          <a:r>
            <a:rPr lang="id-ID"/>
            <a:t> ini ada pada sensor magnetometer dan </a:t>
          </a:r>
          <a:r>
            <a:rPr lang="id-ID" i="1"/>
            <a:t>qubit detector</a:t>
          </a:r>
          <a:r>
            <a:rPr lang="id-ID"/>
            <a:t>.</a:t>
          </a:r>
          <a:endParaRPr lang="en-US"/>
        </a:p>
      </dgm:t>
    </dgm:pt>
    <dgm:pt modelId="{7F056828-7D79-4269-9331-308027ACF220}" type="parTrans" cxnId="{9F6CD52F-A4B9-4768-89BA-AFB9FD0BFB93}">
      <dgm:prSet/>
      <dgm:spPr/>
      <dgm:t>
        <a:bodyPr/>
        <a:lstStyle/>
        <a:p>
          <a:endParaRPr lang="en-US"/>
        </a:p>
      </dgm:t>
    </dgm:pt>
    <dgm:pt modelId="{A9843C81-D13D-4EF1-9B38-9C8E356139D5}" type="sibTrans" cxnId="{9F6CD52F-A4B9-4768-89BA-AFB9FD0BFB93}">
      <dgm:prSet/>
      <dgm:spPr/>
      <dgm:t>
        <a:bodyPr/>
        <a:lstStyle/>
        <a:p>
          <a:endParaRPr lang="en-US"/>
        </a:p>
      </dgm:t>
    </dgm:pt>
    <dgm:pt modelId="{8AF58BA3-F5D8-4CEE-8DFA-9B4016DF7CCB}" type="pres">
      <dgm:prSet presAssocID="{AB1637D6-C6D3-4A25-8EA4-43FA7088F195}" presName="hierChild1" presStyleCnt="0">
        <dgm:presLayoutVars>
          <dgm:chPref val="1"/>
          <dgm:dir/>
          <dgm:animOne val="branch"/>
          <dgm:animLvl val="lvl"/>
          <dgm:resizeHandles/>
        </dgm:presLayoutVars>
      </dgm:prSet>
      <dgm:spPr/>
    </dgm:pt>
    <dgm:pt modelId="{26BD867F-AF0F-4CA1-A7EF-14A05C5C6C85}" type="pres">
      <dgm:prSet presAssocID="{14C9D1F9-BD73-4345-BAEE-0A90FA48F12F}" presName="hierRoot1" presStyleCnt="0"/>
      <dgm:spPr/>
    </dgm:pt>
    <dgm:pt modelId="{4354CA2D-A3BF-4E18-970B-84E133DF0A81}" type="pres">
      <dgm:prSet presAssocID="{14C9D1F9-BD73-4345-BAEE-0A90FA48F12F}" presName="composite" presStyleCnt="0"/>
      <dgm:spPr/>
    </dgm:pt>
    <dgm:pt modelId="{0C677AB6-61AF-42F1-BE4A-86457E72C85A}" type="pres">
      <dgm:prSet presAssocID="{14C9D1F9-BD73-4345-BAEE-0A90FA48F12F}" presName="background" presStyleLbl="node0" presStyleIdx="0" presStyleCnt="3"/>
      <dgm:spPr/>
    </dgm:pt>
    <dgm:pt modelId="{B1115388-DEE8-4711-B643-059D3EE0E3C6}" type="pres">
      <dgm:prSet presAssocID="{14C9D1F9-BD73-4345-BAEE-0A90FA48F12F}" presName="text" presStyleLbl="fgAcc0" presStyleIdx="0" presStyleCnt="3">
        <dgm:presLayoutVars>
          <dgm:chPref val="3"/>
        </dgm:presLayoutVars>
      </dgm:prSet>
      <dgm:spPr/>
    </dgm:pt>
    <dgm:pt modelId="{A1B4A5A8-0119-4C1D-8EB4-91B9F80BBB03}" type="pres">
      <dgm:prSet presAssocID="{14C9D1F9-BD73-4345-BAEE-0A90FA48F12F}" presName="hierChild2" presStyleCnt="0"/>
      <dgm:spPr/>
    </dgm:pt>
    <dgm:pt modelId="{A9CCE0AB-B1FF-4A6D-B99F-279FB190C21F}" type="pres">
      <dgm:prSet presAssocID="{4D8E16F2-4762-429D-861D-1C06EE61C078}" presName="hierRoot1" presStyleCnt="0"/>
      <dgm:spPr/>
    </dgm:pt>
    <dgm:pt modelId="{BE7AA214-1BB8-4429-BFDC-DC9FABC0028D}" type="pres">
      <dgm:prSet presAssocID="{4D8E16F2-4762-429D-861D-1C06EE61C078}" presName="composite" presStyleCnt="0"/>
      <dgm:spPr/>
    </dgm:pt>
    <dgm:pt modelId="{53D06F40-B6AA-45B6-A070-FF50D9308F25}" type="pres">
      <dgm:prSet presAssocID="{4D8E16F2-4762-429D-861D-1C06EE61C078}" presName="background" presStyleLbl="node0" presStyleIdx="1" presStyleCnt="3"/>
      <dgm:spPr/>
    </dgm:pt>
    <dgm:pt modelId="{13F21640-62AC-40DD-BE7F-49D732476C42}" type="pres">
      <dgm:prSet presAssocID="{4D8E16F2-4762-429D-861D-1C06EE61C078}" presName="text" presStyleLbl="fgAcc0" presStyleIdx="1" presStyleCnt="3">
        <dgm:presLayoutVars>
          <dgm:chPref val="3"/>
        </dgm:presLayoutVars>
      </dgm:prSet>
      <dgm:spPr/>
    </dgm:pt>
    <dgm:pt modelId="{3835B995-108C-47A1-A8D1-5FFC9161DAAB}" type="pres">
      <dgm:prSet presAssocID="{4D8E16F2-4762-429D-861D-1C06EE61C078}" presName="hierChild2" presStyleCnt="0"/>
      <dgm:spPr/>
    </dgm:pt>
    <dgm:pt modelId="{5527A69E-897E-49A6-8C08-F42070D00B6D}" type="pres">
      <dgm:prSet presAssocID="{2A94A09F-8CBC-479A-90EA-5F23DA4E5E72}" presName="hierRoot1" presStyleCnt="0"/>
      <dgm:spPr/>
    </dgm:pt>
    <dgm:pt modelId="{EE2A95B5-60AC-4742-A107-05D7454AA8DF}" type="pres">
      <dgm:prSet presAssocID="{2A94A09F-8CBC-479A-90EA-5F23DA4E5E72}" presName="composite" presStyleCnt="0"/>
      <dgm:spPr/>
    </dgm:pt>
    <dgm:pt modelId="{DFFB0F98-E766-46BD-A413-53C6B7A3395E}" type="pres">
      <dgm:prSet presAssocID="{2A94A09F-8CBC-479A-90EA-5F23DA4E5E72}" presName="background" presStyleLbl="node0" presStyleIdx="2" presStyleCnt="3"/>
      <dgm:spPr/>
    </dgm:pt>
    <dgm:pt modelId="{1D2E924E-2F07-4C42-9C8D-9DEF60D2BE66}" type="pres">
      <dgm:prSet presAssocID="{2A94A09F-8CBC-479A-90EA-5F23DA4E5E72}" presName="text" presStyleLbl="fgAcc0" presStyleIdx="2" presStyleCnt="3">
        <dgm:presLayoutVars>
          <dgm:chPref val="3"/>
        </dgm:presLayoutVars>
      </dgm:prSet>
      <dgm:spPr/>
    </dgm:pt>
    <dgm:pt modelId="{D76C020A-F594-40B7-B0F9-6B9D533C14A2}" type="pres">
      <dgm:prSet presAssocID="{2A94A09F-8CBC-479A-90EA-5F23DA4E5E72}" presName="hierChild2" presStyleCnt="0"/>
      <dgm:spPr/>
    </dgm:pt>
  </dgm:ptLst>
  <dgm:cxnLst>
    <dgm:cxn modelId="{5380452D-9878-495F-9260-4497D021E963}" srcId="{AB1637D6-C6D3-4A25-8EA4-43FA7088F195}" destId="{4D8E16F2-4762-429D-861D-1C06EE61C078}" srcOrd="1" destOrd="0" parTransId="{1CF618D6-11E7-41AA-80DC-6D6C219FFC03}" sibTransId="{A460A6DA-2418-4BB4-A1CA-62B5DB1F0682}"/>
    <dgm:cxn modelId="{9F6CD52F-A4B9-4768-89BA-AFB9FD0BFB93}" srcId="{AB1637D6-C6D3-4A25-8EA4-43FA7088F195}" destId="{2A94A09F-8CBC-479A-90EA-5F23DA4E5E72}" srcOrd="2" destOrd="0" parTransId="{7F056828-7D79-4269-9331-308027ACF220}" sibTransId="{A9843C81-D13D-4EF1-9B38-9C8E356139D5}"/>
    <dgm:cxn modelId="{948D635B-0C26-4073-9231-C8D6CB118DED}" type="presOf" srcId="{4D8E16F2-4762-429D-861D-1C06EE61C078}" destId="{13F21640-62AC-40DD-BE7F-49D732476C42}" srcOrd="0" destOrd="0" presId="urn:microsoft.com/office/officeart/2005/8/layout/hierarchy1"/>
    <dgm:cxn modelId="{45D868CE-4124-4F5D-BAF5-A06FBF0CC601}" type="presOf" srcId="{2A94A09F-8CBC-479A-90EA-5F23DA4E5E72}" destId="{1D2E924E-2F07-4C42-9C8D-9DEF60D2BE66}" srcOrd="0" destOrd="0" presId="urn:microsoft.com/office/officeart/2005/8/layout/hierarchy1"/>
    <dgm:cxn modelId="{61D47DCE-DECF-48D8-B047-E7BDCDE27E6D}" type="presOf" srcId="{AB1637D6-C6D3-4A25-8EA4-43FA7088F195}" destId="{8AF58BA3-F5D8-4CEE-8DFA-9B4016DF7CCB}" srcOrd="0" destOrd="0" presId="urn:microsoft.com/office/officeart/2005/8/layout/hierarchy1"/>
    <dgm:cxn modelId="{92D57FDA-5A7B-43BD-B487-EBEB32330EDF}" type="presOf" srcId="{14C9D1F9-BD73-4345-BAEE-0A90FA48F12F}" destId="{B1115388-DEE8-4711-B643-059D3EE0E3C6}" srcOrd="0" destOrd="0" presId="urn:microsoft.com/office/officeart/2005/8/layout/hierarchy1"/>
    <dgm:cxn modelId="{A4A50DFC-946F-45AA-AC12-4C988E653D72}" srcId="{AB1637D6-C6D3-4A25-8EA4-43FA7088F195}" destId="{14C9D1F9-BD73-4345-BAEE-0A90FA48F12F}" srcOrd="0" destOrd="0" parTransId="{C8EC767F-25BB-41B8-8B8B-300E669B31DF}" sibTransId="{FECE5752-BA7B-48EE-BC02-CB26CDA099C5}"/>
    <dgm:cxn modelId="{3CB00549-9DDB-4CBA-83A1-E5AFB4B9D0B5}" type="presParOf" srcId="{8AF58BA3-F5D8-4CEE-8DFA-9B4016DF7CCB}" destId="{26BD867F-AF0F-4CA1-A7EF-14A05C5C6C85}" srcOrd="0" destOrd="0" presId="urn:microsoft.com/office/officeart/2005/8/layout/hierarchy1"/>
    <dgm:cxn modelId="{CE8C61DD-45FA-4705-AF55-478CD780B414}" type="presParOf" srcId="{26BD867F-AF0F-4CA1-A7EF-14A05C5C6C85}" destId="{4354CA2D-A3BF-4E18-970B-84E133DF0A81}" srcOrd="0" destOrd="0" presId="urn:microsoft.com/office/officeart/2005/8/layout/hierarchy1"/>
    <dgm:cxn modelId="{F0E70437-BEA6-437D-B881-A8FD64EECB6F}" type="presParOf" srcId="{4354CA2D-A3BF-4E18-970B-84E133DF0A81}" destId="{0C677AB6-61AF-42F1-BE4A-86457E72C85A}" srcOrd="0" destOrd="0" presId="urn:microsoft.com/office/officeart/2005/8/layout/hierarchy1"/>
    <dgm:cxn modelId="{2839B374-8AA5-4E43-BC22-BF2A49372115}" type="presParOf" srcId="{4354CA2D-A3BF-4E18-970B-84E133DF0A81}" destId="{B1115388-DEE8-4711-B643-059D3EE0E3C6}" srcOrd="1" destOrd="0" presId="urn:microsoft.com/office/officeart/2005/8/layout/hierarchy1"/>
    <dgm:cxn modelId="{517C446D-6F1C-47BD-9640-B40CED0F8B28}" type="presParOf" srcId="{26BD867F-AF0F-4CA1-A7EF-14A05C5C6C85}" destId="{A1B4A5A8-0119-4C1D-8EB4-91B9F80BBB03}" srcOrd="1" destOrd="0" presId="urn:microsoft.com/office/officeart/2005/8/layout/hierarchy1"/>
    <dgm:cxn modelId="{833511A3-068D-47A8-B70E-4391A6E3BB97}" type="presParOf" srcId="{8AF58BA3-F5D8-4CEE-8DFA-9B4016DF7CCB}" destId="{A9CCE0AB-B1FF-4A6D-B99F-279FB190C21F}" srcOrd="1" destOrd="0" presId="urn:microsoft.com/office/officeart/2005/8/layout/hierarchy1"/>
    <dgm:cxn modelId="{EC9A357A-93D0-4671-829D-DB535351F894}" type="presParOf" srcId="{A9CCE0AB-B1FF-4A6D-B99F-279FB190C21F}" destId="{BE7AA214-1BB8-4429-BFDC-DC9FABC0028D}" srcOrd="0" destOrd="0" presId="urn:microsoft.com/office/officeart/2005/8/layout/hierarchy1"/>
    <dgm:cxn modelId="{1BF421D9-5CB8-4748-AAEE-63F3139CCD67}" type="presParOf" srcId="{BE7AA214-1BB8-4429-BFDC-DC9FABC0028D}" destId="{53D06F40-B6AA-45B6-A070-FF50D9308F25}" srcOrd="0" destOrd="0" presId="urn:microsoft.com/office/officeart/2005/8/layout/hierarchy1"/>
    <dgm:cxn modelId="{A190D5A4-BB35-4CAA-B251-29DFDE736BE0}" type="presParOf" srcId="{BE7AA214-1BB8-4429-BFDC-DC9FABC0028D}" destId="{13F21640-62AC-40DD-BE7F-49D732476C42}" srcOrd="1" destOrd="0" presId="urn:microsoft.com/office/officeart/2005/8/layout/hierarchy1"/>
    <dgm:cxn modelId="{BF8DCE52-D0B3-4CFC-9EF0-33BEBF65D3C5}" type="presParOf" srcId="{A9CCE0AB-B1FF-4A6D-B99F-279FB190C21F}" destId="{3835B995-108C-47A1-A8D1-5FFC9161DAAB}" srcOrd="1" destOrd="0" presId="urn:microsoft.com/office/officeart/2005/8/layout/hierarchy1"/>
    <dgm:cxn modelId="{BFFA20D8-0CC7-46D6-935E-436B0DEE6767}" type="presParOf" srcId="{8AF58BA3-F5D8-4CEE-8DFA-9B4016DF7CCB}" destId="{5527A69E-897E-49A6-8C08-F42070D00B6D}" srcOrd="2" destOrd="0" presId="urn:microsoft.com/office/officeart/2005/8/layout/hierarchy1"/>
    <dgm:cxn modelId="{2174A624-8E17-4E76-9E10-8AA8E04E81C3}" type="presParOf" srcId="{5527A69E-897E-49A6-8C08-F42070D00B6D}" destId="{EE2A95B5-60AC-4742-A107-05D7454AA8DF}" srcOrd="0" destOrd="0" presId="urn:microsoft.com/office/officeart/2005/8/layout/hierarchy1"/>
    <dgm:cxn modelId="{6ECC69F7-DCD5-45DC-9A9B-8BA4322FB54E}" type="presParOf" srcId="{EE2A95B5-60AC-4742-A107-05D7454AA8DF}" destId="{DFFB0F98-E766-46BD-A413-53C6B7A3395E}" srcOrd="0" destOrd="0" presId="urn:microsoft.com/office/officeart/2005/8/layout/hierarchy1"/>
    <dgm:cxn modelId="{A2AB54DB-B449-463B-8110-5BAD054CD0EA}" type="presParOf" srcId="{EE2A95B5-60AC-4742-A107-05D7454AA8DF}" destId="{1D2E924E-2F07-4C42-9C8D-9DEF60D2BE66}" srcOrd="1" destOrd="0" presId="urn:microsoft.com/office/officeart/2005/8/layout/hierarchy1"/>
    <dgm:cxn modelId="{55E1FF4C-8D2F-4293-A693-68F19C99F421}" type="presParOf" srcId="{5527A69E-897E-49A6-8C08-F42070D00B6D}" destId="{D76C020A-F594-40B7-B0F9-6B9D533C14A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77AB6-61AF-42F1-BE4A-86457E72C85A}">
      <dsp:nvSpPr>
        <dsp:cNvPr id="0" name=""/>
        <dsp:cNvSpPr/>
      </dsp:nvSpPr>
      <dsp:spPr>
        <a:xfrm>
          <a:off x="0" y="524133"/>
          <a:ext cx="2918936" cy="185352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115388-DEE8-4711-B643-059D3EE0E3C6}">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d-ID" sz="2100" kern="1200"/>
            <a:t>Ditemukan bahwa dengan </a:t>
          </a:r>
          <a:r>
            <a:rPr lang="id-ID" sz="2100" i="1" kern="1200"/>
            <a:t>criticality </a:t>
          </a:r>
          <a:r>
            <a:rPr lang="id-ID" sz="2100" kern="1200"/>
            <a:t>dalam sensor kuantum dapat meng</a:t>
          </a:r>
          <a:r>
            <a:rPr lang="id-ID" sz="2100" i="1" kern="1200"/>
            <a:t>-improve </a:t>
          </a:r>
          <a:r>
            <a:rPr lang="id-ID" sz="2100" kern="1200"/>
            <a:t>presisi dalam pengukuran.</a:t>
          </a:r>
          <a:endParaRPr lang="en-US" sz="2100" kern="1200"/>
        </a:p>
      </dsp:txBody>
      <dsp:txXfrm>
        <a:off x="378614" y="886531"/>
        <a:ext cx="2810360" cy="1744948"/>
      </dsp:txXfrm>
    </dsp:sp>
    <dsp:sp modelId="{53D06F40-B6AA-45B6-A070-FF50D9308F25}">
      <dsp:nvSpPr>
        <dsp:cNvPr id="0" name=""/>
        <dsp:cNvSpPr/>
      </dsp:nvSpPr>
      <dsp:spPr>
        <a:xfrm>
          <a:off x="3567588" y="524133"/>
          <a:ext cx="2918936" cy="185352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F21640-62AC-40DD-BE7F-49D732476C42}">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d-ID" sz="2100" kern="1200"/>
            <a:t>Sensitivitas akan bertambah besar nilainya jika presisi dalam pengukuran meningkat.</a:t>
          </a:r>
          <a:endParaRPr lang="en-US" sz="2100" kern="1200"/>
        </a:p>
      </dsp:txBody>
      <dsp:txXfrm>
        <a:off x="3946203" y="886531"/>
        <a:ext cx="2810360" cy="1744948"/>
      </dsp:txXfrm>
    </dsp:sp>
    <dsp:sp modelId="{DFFB0F98-E766-46BD-A413-53C6B7A3395E}">
      <dsp:nvSpPr>
        <dsp:cNvPr id="0" name=""/>
        <dsp:cNvSpPr/>
      </dsp:nvSpPr>
      <dsp:spPr>
        <a:xfrm>
          <a:off x="7135177" y="524133"/>
          <a:ext cx="2918936" cy="185352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E924E-2F07-4C42-9C8D-9DEF60D2BE66}">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id-ID" sz="2100" kern="1200"/>
            <a:t>Contoh penggunaan ‘</a:t>
          </a:r>
          <a:r>
            <a:rPr lang="id-ID" sz="2100" i="1" kern="1200"/>
            <a:t>criticality’ </a:t>
          </a:r>
          <a:r>
            <a:rPr lang="id-ID" sz="2100" kern="1200"/>
            <a:t>di </a:t>
          </a:r>
          <a:r>
            <a:rPr lang="id-ID" sz="2100" i="1" kern="1200"/>
            <a:t>paper</a:t>
          </a:r>
          <a:r>
            <a:rPr lang="id-ID" sz="2100" kern="1200"/>
            <a:t> ini ada pada sensor magnetometer dan </a:t>
          </a:r>
          <a:r>
            <a:rPr lang="id-ID" sz="2100" i="1" kern="1200"/>
            <a:t>qubit detector</a:t>
          </a:r>
          <a:r>
            <a:rPr lang="id-ID" sz="2100" kern="1200"/>
            <a:t>.</a:t>
          </a:r>
          <a:endParaRPr lang="en-US" sz="2100" kern="1200"/>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669C4A8-21E4-3D6A-72D5-E5C5326B1CD0}"/>
              </a:ext>
            </a:extLst>
          </p:cNvPr>
          <p:cNvSpPr>
            <a:spLocks noGrp="1"/>
          </p:cNvSpPr>
          <p:nvPr>
            <p:ph type="ctrTitle"/>
          </p:nvPr>
        </p:nvSpPr>
        <p:spPr>
          <a:xfrm>
            <a:off x="1524000" y="1122363"/>
            <a:ext cx="9144000" cy="2387600"/>
          </a:xfrm>
        </p:spPr>
        <p:txBody>
          <a:bodyPr anchor="b"/>
          <a:lstStyle>
            <a:lvl1pPr algn="ctr">
              <a:defRPr sz="6000"/>
            </a:lvl1pPr>
          </a:lstStyle>
          <a:p>
            <a:r>
              <a:rPr lang="id-ID"/>
              <a:t>Klik untuk mengedit gaya judul Master</a:t>
            </a:r>
            <a:endParaRPr lang="en-ID"/>
          </a:p>
        </p:txBody>
      </p:sp>
      <p:sp>
        <p:nvSpPr>
          <p:cNvPr id="3" name="Subjudul 2">
            <a:extLst>
              <a:ext uri="{FF2B5EF4-FFF2-40B4-BE49-F238E27FC236}">
                <a16:creationId xmlns:a16="http://schemas.microsoft.com/office/drawing/2014/main" id="{248F326F-DE88-0EC5-B10E-F8D77B455F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d-ID"/>
              <a:t>Klik untuk mengedit gaya subjudul Master</a:t>
            </a:r>
            <a:endParaRPr lang="en-ID"/>
          </a:p>
        </p:txBody>
      </p:sp>
      <p:sp>
        <p:nvSpPr>
          <p:cNvPr id="4" name="Tampungan Tanggal 3">
            <a:extLst>
              <a:ext uri="{FF2B5EF4-FFF2-40B4-BE49-F238E27FC236}">
                <a16:creationId xmlns:a16="http://schemas.microsoft.com/office/drawing/2014/main" id="{A9396BE0-BF72-35A3-553C-FFD760E12DD7}"/>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CC2BFD47-632F-46D4-A22E-964775FA1944}"/>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D1AAE4E1-AF33-E22D-237B-E0E11F5B4780}"/>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521064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22CACB4-9DF8-E0F0-2EAE-6C1CDDD3B4DD}"/>
              </a:ext>
            </a:extLst>
          </p:cNvPr>
          <p:cNvSpPr>
            <a:spLocks noGrp="1"/>
          </p:cNvSpPr>
          <p:nvPr>
            <p:ph type="title"/>
          </p:nvPr>
        </p:nvSpPr>
        <p:spPr/>
        <p:txBody>
          <a:bodyPr/>
          <a:lstStyle/>
          <a:p>
            <a:r>
              <a:rPr lang="id-ID"/>
              <a:t>Klik untuk mengedit gaya judul Master</a:t>
            </a:r>
            <a:endParaRPr lang="en-ID"/>
          </a:p>
        </p:txBody>
      </p:sp>
      <p:sp>
        <p:nvSpPr>
          <p:cNvPr id="3" name="Tampungan Teks Vertikal 2">
            <a:extLst>
              <a:ext uri="{FF2B5EF4-FFF2-40B4-BE49-F238E27FC236}">
                <a16:creationId xmlns:a16="http://schemas.microsoft.com/office/drawing/2014/main" id="{20A5B48D-8103-201C-870C-84B270649B23}"/>
              </a:ext>
            </a:extLst>
          </p:cNvPr>
          <p:cNvSpPr>
            <a:spLocks noGrp="1"/>
          </p:cNvSpPr>
          <p:nvPr>
            <p:ph type="body" orient="vert" idx="1"/>
          </p:nvPr>
        </p:nvSpPr>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AAAD6E4A-C3DB-4690-F2A1-D6C563B06845}"/>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8DE0B8DF-07F4-FC23-0110-65F3E4C1FFA2}"/>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CA662A10-CADA-2EE5-23A6-E6D2E76EE456}"/>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45123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Judul Vertikal dan Teks">
    <p:spTree>
      <p:nvGrpSpPr>
        <p:cNvPr id="1" name=""/>
        <p:cNvGrpSpPr/>
        <p:nvPr/>
      </p:nvGrpSpPr>
      <p:grpSpPr>
        <a:xfrm>
          <a:off x="0" y="0"/>
          <a:ext cx="0" cy="0"/>
          <a:chOff x="0" y="0"/>
          <a:chExt cx="0" cy="0"/>
        </a:xfrm>
      </p:grpSpPr>
      <p:sp>
        <p:nvSpPr>
          <p:cNvPr id="2" name="Judul Vertikal 1">
            <a:extLst>
              <a:ext uri="{FF2B5EF4-FFF2-40B4-BE49-F238E27FC236}">
                <a16:creationId xmlns:a16="http://schemas.microsoft.com/office/drawing/2014/main" id="{49A0C2BE-F3F5-D8DA-7C66-137E92641613}"/>
              </a:ext>
            </a:extLst>
          </p:cNvPr>
          <p:cNvSpPr>
            <a:spLocks noGrp="1"/>
          </p:cNvSpPr>
          <p:nvPr>
            <p:ph type="title" orient="vert"/>
          </p:nvPr>
        </p:nvSpPr>
        <p:spPr>
          <a:xfrm>
            <a:off x="8724900" y="365125"/>
            <a:ext cx="2628900" cy="5811838"/>
          </a:xfrm>
        </p:spPr>
        <p:txBody>
          <a:bodyPr vert="eaVert"/>
          <a:lstStyle/>
          <a:p>
            <a:r>
              <a:rPr lang="id-ID"/>
              <a:t>Klik untuk mengedit gaya judul Master</a:t>
            </a:r>
            <a:endParaRPr lang="en-ID"/>
          </a:p>
        </p:txBody>
      </p:sp>
      <p:sp>
        <p:nvSpPr>
          <p:cNvPr id="3" name="Tampungan Teks Vertikal 2">
            <a:extLst>
              <a:ext uri="{FF2B5EF4-FFF2-40B4-BE49-F238E27FC236}">
                <a16:creationId xmlns:a16="http://schemas.microsoft.com/office/drawing/2014/main" id="{EDDD4742-0215-1057-11FF-AD0DC31B251A}"/>
              </a:ext>
            </a:extLst>
          </p:cNvPr>
          <p:cNvSpPr>
            <a:spLocks noGrp="1"/>
          </p:cNvSpPr>
          <p:nvPr>
            <p:ph type="body" orient="vert" idx="1"/>
          </p:nvPr>
        </p:nvSpPr>
        <p:spPr>
          <a:xfrm>
            <a:off x="838200" y="365125"/>
            <a:ext cx="7734300" cy="5811838"/>
          </a:xfrm>
        </p:spPr>
        <p:txBody>
          <a:bodyPr vert="eaVert"/>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C462F1B7-D443-E258-93BC-F0A68FAB393C}"/>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6CC9A90F-FFFC-CE78-715F-15A2481FBD9B}"/>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862FB88A-AE76-5734-D4FC-344577F2F1A5}"/>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298548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1A0AA42-2A3A-B14C-AA07-AFE820BC86EA}"/>
              </a:ext>
            </a:extLst>
          </p:cNvPr>
          <p:cNvSpPr>
            <a:spLocks noGrp="1"/>
          </p:cNvSpPr>
          <p:nvPr>
            <p:ph type="title"/>
          </p:nvPr>
        </p:nvSpPr>
        <p:spPr/>
        <p:txBody>
          <a:bodyPr/>
          <a:lstStyle/>
          <a:p>
            <a:r>
              <a:rPr lang="id-ID"/>
              <a:t>Klik untuk mengedit gaya judul Master</a:t>
            </a:r>
            <a:endParaRPr lang="en-ID"/>
          </a:p>
        </p:txBody>
      </p:sp>
      <p:sp>
        <p:nvSpPr>
          <p:cNvPr id="3" name="Tampungan Konten 2">
            <a:extLst>
              <a:ext uri="{FF2B5EF4-FFF2-40B4-BE49-F238E27FC236}">
                <a16:creationId xmlns:a16="http://schemas.microsoft.com/office/drawing/2014/main" id="{9511F738-A870-56D9-B8E9-80E4920E46EF}"/>
              </a:ext>
            </a:extLst>
          </p:cNvPr>
          <p:cNvSpPr>
            <a:spLocks noGrp="1"/>
          </p:cNvSpPr>
          <p:nvPr>
            <p:ph idx="1"/>
          </p:nvPr>
        </p:nvSpPr>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CF3A7EEC-F6F8-51C4-9EFF-C6A3F5B300CA}"/>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A1522CC0-684F-8C00-B8FE-F4BFDC0F4279}"/>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FBDDD875-D5CA-83FB-96FD-2CC63537D3F2}"/>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1466346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ACCCCCC-93EB-69CD-CC5F-DB04D49D981E}"/>
              </a:ext>
            </a:extLst>
          </p:cNvPr>
          <p:cNvSpPr>
            <a:spLocks noGrp="1"/>
          </p:cNvSpPr>
          <p:nvPr>
            <p:ph type="title"/>
          </p:nvPr>
        </p:nvSpPr>
        <p:spPr>
          <a:xfrm>
            <a:off x="831850" y="1709738"/>
            <a:ext cx="10515600" cy="2852737"/>
          </a:xfrm>
        </p:spPr>
        <p:txBody>
          <a:bodyPr anchor="b"/>
          <a:lstStyle>
            <a:lvl1pPr>
              <a:defRPr sz="6000"/>
            </a:lvl1pPr>
          </a:lstStyle>
          <a:p>
            <a:r>
              <a:rPr lang="id-ID"/>
              <a:t>Klik untuk mengedit gaya judul Master</a:t>
            </a:r>
            <a:endParaRPr lang="en-ID"/>
          </a:p>
        </p:txBody>
      </p:sp>
      <p:sp>
        <p:nvSpPr>
          <p:cNvPr id="3" name="Tampungan Teks 2">
            <a:extLst>
              <a:ext uri="{FF2B5EF4-FFF2-40B4-BE49-F238E27FC236}">
                <a16:creationId xmlns:a16="http://schemas.microsoft.com/office/drawing/2014/main" id="{C572D737-CF34-8789-03E4-51A02DC540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d-ID"/>
              <a:t>Klik untuk edit gaya teks Master</a:t>
            </a:r>
          </a:p>
        </p:txBody>
      </p:sp>
      <p:sp>
        <p:nvSpPr>
          <p:cNvPr id="4" name="Tampungan Tanggal 3">
            <a:extLst>
              <a:ext uri="{FF2B5EF4-FFF2-40B4-BE49-F238E27FC236}">
                <a16:creationId xmlns:a16="http://schemas.microsoft.com/office/drawing/2014/main" id="{601C576E-24F4-FF00-0269-B1DBF0CFDF48}"/>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060F38FF-1B38-4402-102A-B9880356F161}"/>
              </a:ext>
            </a:extLst>
          </p:cNvPr>
          <p:cNvSpPr>
            <a:spLocks noGrp="1"/>
          </p:cNvSpPr>
          <p:nvPr>
            <p:ph type="ftr" sz="quarter" idx="11"/>
          </p:nvPr>
        </p:nvSpPr>
        <p:spPr/>
        <p:txBody>
          <a:bodyPr/>
          <a:lstStyle/>
          <a:p>
            <a:endParaRPr lang="en-ID"/>
          </a:p>
        </p:txBody>
      </p:sp>
      <p:sp>
        <p:nvSpPr>
          <p:cNvPr id="6" name="Tampungan Nomor Slide 5">
            <a:extLst>
              <a:ext uri="{FF2B5EF4-FFF2-40B4-BE49-F238E27FC236}">
                <a16:creationId xmlns:a16="http://schemas.microsoft.com/office/drawing/2014/main" id="{3F9AFFEC-B28F-E3F0-222B-9F22C9DDEF60}"/>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296172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04F611A4-B3E4-EFE1-6E31-C62B890086A5}"/>
              </a:ext>
            </a:extLst>
          </p:cNvPr>
          <p:cNvSpPr>
            <a:spLocks noGrp="1"/>
          </p:cNvSpPr>
          <p:nvPr>
            <p:ph type="title"/>
          </p:nvPr>
        </p:nvSpPr>
        <p:spPr/>
        <p:txBody>
          <a:bodyPr/>
          <a:lstStyle/>
          <a:p>
            <a:r>
              <a:rPr lang="id-ID"/>
              <a:t>Klik untuk mengedit gaya judul Master</a:t>
            </a:r>
            <a:endParaRPr lang="en-ID"/>
          </a:p>
        </p:txBody>
      </p:sp>
      <p:sp>
        <p:nvSpPr>
          <p:cNvPr id="3" name="Tampungan Konten 2">
            <a:extLst>
              <a:ext uri="{FF2B5EF4-FFF2-40B4-BE49-F238E27FC236}">
                <a16:creationId xmlns:a16="http://schemas.microsoft.com/office/drawing/2014/main" id="{BA257AEF-E4AD-3C0C-939A-777AFFE9BD5C}"/>
              </a:ext>
            </a:extLst>
          </p:cNvPr>
          <p:cNvSpPr>
            <a:spLocks noGrp="1"/>
          </p:cNvSpPr>
          <p:nvPr>
            <p:ph sz="half" idx="1"/>
          </p:nvPr>
        </p:nvSpPr>
        <p:spPr>
          <a:xfrm>
            <a:off x="838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Konten 3">
            <a:extLst>
              <a:ext uri="{FF2B5EF4-FFF2-40B4-BE49-F238E27FC236}">
                <a16:creationId xmlns:a16="http://schemas.microsoft.com/office/drawing/2014/main" id="{BE09E70A-7033-F076-69DB-1F0117A205EB}"/>
              </a:ext>
            </a:extLst>
          </p:cNvPr>
          <p:cNvSpPr>
            <a:spLocks noGrp="1"/>
          </p:cNvSpPr>
          <p:nvPr>
            <p:ph sz="half" idx="2"/>
          </p:nvPr>
        </p:nvSpPr>
        <p:spPr>
          <a:xfrm>
            <a:off x="6172200" y="1825625"/>
            <a:ext cx="5181600" cy="435133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5" name="Tampungan Tanggal 4">
            <a:extLst>
              <a:ext uri="{FF2B5EF4-FFF2-40B4-BE49-F238E27FC236}">
                <a16:creationId xmlns:a16="http://schemas.microsoft.com/office/drawing/2014/main" id="{BAD50A84-E859-9C74-48FC-F887A7715141}"/>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6" name="Tampungan Kaki 5">
            <a:extLst>
              <a:ext uri="{FF2B5EF4-FFF2-40B4-BE49-F238E27FC236}">
                <a16:creationId xmlns:a16="http://schemas.microsoft.com/office/drawing/2014/main" id="{7E0B5A83-D224-67E1-C2DC-62A09AEB9DC1}"/>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69A6D830-8268-1FF5-4D03-F167B8DE300E}"/>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112200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65C9B6FF-08BA-53AD-A5E2-94891CBCCD8F}"/>
              </a:ext>
            </a:extLst>
          </p:cNvPr>
          <p:cNvSpPr>
            <a:spLocks noGrp="1"/>
          </p:cNvSpPr>
          <p:nvPr>
            <p:ph type="title"/>
          </p:nvPr>
        </p:nvSpPr>
        <p:spPr>
          <a:xfrm>
            <a:off x="839788" y="365125"/>
            <a:ext cx="10515600" cy="1325563"/>
          </a:xfrm>
        </p:spPr>
        <p:txBody>
          <a:bodyPr/>
          <a:lstStyle/>
          <a:p>
            <a:r>
              <a:rPr lang="id-ID"/>
              <a:t>Klik untuk mengedit gaya judul Master</a:t>
            </a:r>
            <a:endParaRPr lang="en-ID"/>
          </a:p>
        </p:txBody>
      </p:sp>
      <p:sp>
        <p:nvSpPr>
          <p:cNvPr id="3" name="Tampungan Teks 2">
            <a:extLst>
              <a:ext uri="{FF2B5EF4-FFF2-40B4-BE49-F238E27FC236}">
                <a16:creationId xmlns:a16="http://schemas.microsoft.com/office/drawing/2014/main" id="{599344EB-A27C-A367-0FC4-90269D656E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4" name="Tampungan Konten 3">
            <a:extLst>
              <a:ext uri="{FF2B5EF4-FFF2-40B4-BE49-F238E27FC236}">
                <a16:creationId xmlns:a16="http://schemas.microsoft.com/office/drawing/2014/main" id="{24599A4C-DCF1-5879-8AD5-A22AE0ABB458}"/>
              </a:ext>
            </a:extLst>
          </p:cNvPr>
          <p:cNvSpPr>
            <a:spLocks noGrp="1"/>
          </p:cNvSpPr>
          <p:nvPr>
            <p:ph sz="half" idx="2"/>
          </p:nvPr>
        </p:nvSpPr>
        <p:spPr>
          <a:xfrm>
            <a:off x="839788" y="2505075"/>
            <a:ext cx="5157787"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5" name="Tampungan Teks 4">
            <a:extLst>
              <a:ext uri="{FF2B5EF4-FFF2-40B4-BE49-F238E27FC236}">
                <a16:creationId xmlns:a16="http://schemas.microsoft.com/office/drawing/2014/main" id="{56215BF4-07DB-02BA-6671-6E0DD9BF3D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d-ID"/>
              <a:t>Klik untuk edit gaya teks Master</a:t>
            </a:r>
          </a:p>
        </p:txBody>
      </p:sp>
      <p:sp>
        <p:nvSpPr>
          <p:cNvPr id="6" name="Tampungan Konten 5">
            <a:extLst>
              <a:ext uri="{FF2B5EF4-FFF2-40B4-BE49-F238E27FC236}">
                <a16:creationId xmlns:a16="http://schemas.microsoft.com/office/drawing/2014/main" id="{0BF5BBEE-CD9D-9D11-4462-D52D84943916}"/>
              </a:ext>
            </a:extLst>
          </p:cNvPr>
          <p:cNvSpPr>
            <a:spLocks noGrp="1"/>
          </p:cNvSpPr>
          <p:nvPr>
            <p:ph sz="quarter" idx="4"/>
          </p:nvPr>
        </p:nvSpPr>
        <p:spPr>
          <a:xfrm>
            <a:off x="6172200" y="2505075"/>
            <a:ext cx="5183188" cy="3684588"/>
          </a:xfrm>
        </p:spPr>
        <p:txBody>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7" name="Tampungan Tanggal 6">
            <a:extLst>
              <a:ext uri="{FF2B5EF4-FFF2-40B4-BE49-F238E27FC236}">
                <a16:creationId xmlns:a16="http://schemas.microsoft.com/office/drawing/2014/main" id="{BA6B8D94-DF42-B910-F982-688B1F450BCC}"/>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8" name="Tampungan Kaki 7">
            <a:extLst>
              <a:ext uri="{FF2B5EF4-FFF2-40B4-BE49-F238E27FC236}">
                <a16:creationId xmlns:a16="http://schemas.microsoft.com/office/drawing/2014/main" id="{62DF0686-67BE-67E0-D095-1F1FDF3009BE}"/>
              </a:ext>
            </a:extLst>
          </p:cNvPr>
          <p:cNvSpPr>
            <a:spLocks noGrp="1"/>
          </p:cNvSpPr>
          <p:nvPr>
            <p:ph type="ftr" sz="quarter" idx="11"/>
          </p:nvPr>
        </p:nvSpPr>
        <p:spPr/>
        <p:txBody>
          <a:bodyPr/>
          <a:lstStyle/>
          <a:p>
            <a:endParaRPr lang="en-ID"/>
          </a:p>
        </p:txBody>
      </p:sp>
      <p:sp>
        <p:nvSpPr>
          <p:cNvPr id="9" name="Tampungan Nomor Slide 8">
            <a:extLst>
              <a:ext uri="{FF2B5EF4-FFF2-40B4-BE49-F238E27FC236}">
                <a16:creationId xmlns:a16="http://schemas.microsoft.com/office/drawing/2014/main" id="{C544BACC-B8CE-78D3-65BD-B4ED4F301BD5}"/>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2150438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7C8D63E-2957-D0B0-4A1F-F39AA8289D46}"/>
              </a:ext>
            </a:extLst>
          </p:cNvPr>
          <p:cNvSpPr>
            <a:spLocks noGrp="1"/>
          </p:cNvSpPr>
          <p:nvPr>
            <p:ph type="title"/>
          </p:nvPr>
        </p:nvSpPr>
        <p:spPr/>
        <p:txBody>
          <a:bodyPr/>
          <a:lstStyle/>
          <a:p>
            <a:r>
              <a:rPr lang="id-ID"/>
              <a:t>Klik untuk mengedit gaya judul Master</a:t>
            </a:r>
            <a:endParaRPr lang="en-ID"/>
          </a:p>
        </p:txBody>
      </p:sp>
      <p:sp>
        <p:nvSpPr>
          <p:cNvPr id="3" name="Tampungan Tanggal 2">
            <a:extLst>
              <a:ext uri="{FF2B5EF4-FFF2-40B4-BE49-F238E27FC236}">
                <a16:creationId xmlns:a16="http://schemas.microsoft.com/office/drawing/2014/main" id="{5043E900-1503-1D2B-4576-A12D822593C3}"/>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4" name="Tampungan Kaki 3">
            <a:extLst>
              <a:ext uri="{FF2B5EF4-FFF2-40B4-BE49-F238E27FC236}">
                <a16:creationId xmlns:a16="http://schemas.microsoft.com/office/drawing/2014/main" id="{DF534EEF-55F8-4E7B-88EC-8F28DC86B961}"/>
              </a:ext>
            </a:extLst>
          </p:cNvPr>
          <p:cNvSpPr>
            <a:spLocks noGrp="1"/>
          </p:cNvSpPr>
          <p:nvPr>
            <p:ph type="ftr" sz="quarter" idx="11"/>
          </p:nvPr>
        </p:nvSpPr>
        <p:spPr/>
        <p:txBody>
          <a:bodyPr/>
          <a:lstStyle/>
          <a:p>
            <a:endParaRPr lang="en-ID"/>
          </a:p>
        </p:txBody>
      </p:sp>
      <p:sp>
        <p:nvSpPr>
          <p:cNvPr id="5" name="Tampungan Nomor Slide 4">
            <a:extLst>
              <a:ext uri="{FF2B5EF4-FFF2-40B4-BE49-F238E27FC236}">
                <a16:creationId xmlns:a16="http://schemas.microsoft.com/office/drawing/2014/main" id="{49AF8CE7-251B-74B3-D5D2-8CEF3882FC1A}"/>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751956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Tampungan Tanggal 1">
            <a:extLst>
              <a:ext uri="{FF2B5EF4-FFF2-40B4-BE49-F238E27FC236}">
                <a16:creationId xmlns:a16="http://schemas.microsoft.com/office/drawing/2014/main" id="{DED6836F-6038-F29D-8081-F285CBFC8C70}"/>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3" name="Tampungan Kaki 2">
            <a:extLst>
              <a:ext uri="{FF2B5EF4-FFF2-40B4-BE49-F238E27FC236}">
                <a16:creationId xmlns:a16="http://schemas.microsoft.com/office/drawing/2014/main" id="{41628980-1CAD-6D0E-6456-46D43502C270}"/>
              </a:ext>
            </a:extLst>
          </p:cNvPr>
          <p:cNvSpPr>
            <a:spLocks noGrp="1"/>
          </p:cNvSpPr>
          <p:nvPr>
            <p:ph type="ftr" sz="quarter" idx="11"/>
          </p:nvPr>
        </p:nvSpPr>
        <p:spPr/>
        <p:txBody>
          <a:bodyPr/>
          <a:lstStyle/>
          <a:p>
            <a:endParaRPr lang="en-ID"/>
          </a:p>
        </p:txBody>
      </p:sp>
      <p:sp>
        <p:nvSpPr>
          <p:cNvPr id="4" name="Tampungan Nomor Slide 3">
            <a:extLst>
              <a:ext uri="{FF2B5EF4-FFF2-40B4-BE49-F238E27FC236}">
                <a16:creationId xmlns:a16="http://schemas.microsoft.com/office/drawing/2014/main" id="{DC789958-26FF-0EE8-ED7A-D26698CCADC3}"/>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2059196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514D0D56-78D9-F529-A5CF-A29438916476}"/>
              </a:ext>
            </a:extLst>
          </p:cNvPr>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ID"/>
          </a:p>
        </p:txBody>
      </p:sp>
      <p:sp>
        <p:nvSpPr>
          <p:cNvPr id="3" name="Tampungan Konten 2">
            <a:extLst>
              <a:ext uri="{FF2B5EF4-FFF2-40B4-BE49-F238E27FC236}">
                <a16:creationId xmlns:a16="http://schemas.microsoft.com/office/drawing/2014/main" id="{5BEA1D34-936E-16DF-E383-325E83F0F4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eks 3">
            <a:extLst>
              <a:ext uri="{FF2B5EF4-FFF2-40B4-BE49-F238E27FC236}">
                <a16:creationId xmlns:a16="http://schemas.microsoft.com/office/drawing/2014/main" id="{4F02015F-AF06-0F05-CFAB-CBECE51177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52A79ED9-85AD-92B3-7FD1-88FBC1013103}"/>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6" name="Tampungan Kaki 5">
            <a:extLst>
              <a:ext uri="{FF2B5EF4-FFF2-40B4-BE49-F238E27FC236}">
                <a16:creationId xmlns:a16="http://schemas.microsoft.com/office/drawing/2014/main" id="{DFE773AD-8D96-B726-C745-659AC596E8D2}"/>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C264AEF2-D800-69D3-3D09-04EC941A0590}"/>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13163298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A8FAE04-E8D6-F783-4A29-C304B573B4F1}"/>
              </a:ext>
            </a:extLst>
          </p:cNvPr>
          <p:cNvSpPr>
            <a:spLocks noGrp="1"/>
          </p:cNvSpPr>
          <p:nvPr>
            <p:ph type="title"/>
          </p:nvPr>
        </p:nvSpPr>
        <p:spPr>
          <a:xfrm>
            <a:off x="839788" y="457200"/>
            <a:ext cx="3932237" cy="1600200"/>
          </a:xfrm>
        </p:spPr>
        <p:txBody>
          <a:bodyPr anchor="b"/>
          <a:lstStyle>
            <a:lvl1pPr>
              <a:defRPr sz="3200"/>
            </a:lvl1pPr>
          </a:lstStyle>
          <a:p>
            <a:r>
              <a:rPr lang="id-ID"/>
              <a:t>Klik untuk mengedit gaya judul Master</a:t>
            </a:r>
            <a:endParaRPr lang="en-ID"/>
          </a:p>
        </p:txBody>
      </p:sp>
      <p:sp>
        <p:nvSpPr>
          <p:cNvPr id="3" name="Tampungan Gambar 2">
            <a:extLst>
              <a:ext uri="{FF2B5EF4-FFF2-40B4-BE49-F238E27FC236}">
                <a16:creationId xmlns:a16="http://schemas.microsoft.com/office/drawing/2014/main" id="{B13899E6-B72D-6ED2-BD0E-4A751AAA5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D"/>
          </a:p>
        </p:txBody>
      </p:sp>
      <p:sp>
        <p:nvSpPr>
          <p:cNvPr id="4" name="Tampungan Teks 3">
            <a:extLst>
              <a:ext uri="{FF2B5EF4-FFF2-40B4-BE49-F238E27FC236}">
                <a16:creationId xmlns:a16="http://schemas.microsoft.com/office/drawing/2014/main" id="{02783AA1-9D0C-EB36-390E-F0FA7E2876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d-ID"/>
              <a:t>Klik untuk edit gaya teks Master</a:t>
            </a:r>
          </a:p>
        </p:txBody>
      </p:sp>
      <p:sp>
        <p:nvSpPr>
          <p:cNvPr id="5" name="Tampungan Tanggal 4">
            <a:extLst>
              <a:ext uri="{FF2B5EF4-FFF2-40B4-BE49-F238E27FC236}">
                <a16:creationId xmlns:a16="http://schemas.microsoft.com/office/drawing/2014/main" id="{689D7CB5-B9BF-509C-72EB-519779F44BFC}"/>
              </a:ext>
            </a:extLst>
          </p:cNvPr>
          <p:cNvSpPr>
            <a:spLocks noGrp="1"/>
          </p:cNvSpPr>
          <p:nvPr>
            <p:ph type="dt" sz="half" idx="10"/>
          </p:nvPr>
        </p:nvSpPr>
        <p:spPr/>
        <p:txBody>
          <a:bodyPr/>
          <a:lstStyle/>
          <a:p>
            <a:fld id="{518DB3C1-0CC5-4BE7-B2BD-C72E162048F9}" type="datetimeFigureOut">
              <a:rPr lang="en-ID" smtClean="0"/>
              <a:t>09/11/2023</a:t>
            </a:fld>
            <a:endParaRPr lang="en-ID"/>
          </a:p>
        </p:txBody>
      </p:sp>
      <p:sp>
        <p:nvSpPr>
          <p:cNvPr id="6" name="Tampungan Kaki 5">
            <a:extLst>
              <a:ext uri="{FF2B5EF4-FFF2-40B4-BE49-F238E27FC236}">
                <a16:creationId xmlns:a16="http://schemas.microsoft.com/office/drawing/2014/main" id="{11D2026B-82BC-57AA-1F95-5EA2F5EE8BD8}"/>
              </a:ext>
            </a:extLst>
          </p:cNvPr>
          <p:cNvSpPr>
            <a:spLocks noGrp="1"/>
          </p:cNvSpPr>
          <p:nvPr>
            <p:ph type="ftr" sz="quarter" idx="11"/>
          </p:nvPr>
        </p:nvSpPr>
        <p:spPr/>
        <p:txBody>
          <a:bodyPr/>
          <a:lstStyle/>
          <a:p>
            <a:endParaRPr lang="en-ID"/>
          </a:p>
        </p:txBody>
      </p:sp>
      <p:sp>
        <p:nvSpPr>
          <p:cNvPr id="7" name="Tampungan Nomor Slide 6">
            <a:extLst>
              <a:ext uri="{FF2B5EF4-FFF2-40B4-BE49-F238E27FC236}">
                <a16:creationId xmlns:a16="http://schemas.microsoft.com/office/drawing/2014/main" id="{67FB5E60-FC3F-3AEC-1489-81C20725D438}"/>
              </a:ext>
            </a:extLst>
          </p:cNvPr>
          <p:cNvSpPr>
            <a:spLocks noGrp="1"/>
          </p:cNvSpPr>
          <p:nvPr>
            <p:ph type="sldNum" sz="quarter" idx="12"/>
          </p:nvPr>
        </p:nvSpPr>
        <p:spPr/>
        <p:txBody>
          <a:bodyPr/>
          <a:lstStyle/>
          <a:p>
            <a:fld id="{860D2883-F59B-4E7D-A2AD-C21DB7D4CCFA}" type="slidenum">
              <a:rPr lang="en-ID" smtClean="0"/>
              <a:t>‹#›</a:t>
            </a:fld>
            <a:endParaRPr lang="en-ID"/>
          </a:p>
        </p:txBody>
      </p:sp>
    </p:spTree>
    <p:extLst>
      <p:ext uri="{BB962C8B-B14F-4D97-AF65-F5344CB8AC3E}">
        <p14:creationId xmlns:p14="http://schemas.microsoft.com/office/powerpoint/2010/main" val="1944884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Judul 1">
            <a:extLst>
              <a:ext uri="{FF2B5EF4-FFF2-40B4-BE49-F238E27FC236}">
                <a16:creationId xmlns:a16="http://schemas.microsoft.com/office/drawing/2014/main" id="{48B92785-6CAA-8280-5FCB-59325FEB09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d-ID"/>
              <a:t>Klik untuk mengedit gaya judul Master</a:t>
            </a:r>
            <a:endParaRPr lang="en-ID"/>
          </a:p>
        </p:txBody>
      </p:sp>
      <p:sp>
        <p:nvSpPr>
          <p:cNvPr id="3" name="Tampungan Teks 2">
            <a:extLst>
              <a:ext uri="{FF2B5EF4-FFF2-40B4-BE49-F238E27FC236}">
                <a16:creationId xmlns:a16="http://schemas.microsoft.com/office/drawing/2014/main" id="{2EC143E5-DAEC-5961-8718-236EB820F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4" name="Tampungan Tanggal 3">
            <a:extLst>
              <a:ext uri="{FF2B5EF4-FFF2-40B4-BE49-F238E27FC236}">
                <a16:creationId xmlns:a16="http://schemas.microsoft.com/office/drawing/2014/main" id="{069E3A63-5006-7BEE-923D-EDA43F6B1B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DB3C1-0CC5-4BE7-B2BD-C72E162048F9}" type="datetimeFigureOut">
              <a:rPr lang="en-ID" smtClean="0"/>
              <a:t>09/11/2023</a:t>
            </a:fld>
            <a:endParaRPr lang="en-ID"/>
          </a:p>
        </p:txBody>
      </p:sp>
      <p:sp>
        <p:nvSpPr>
          <p:cNvPr id="5" name="Tampungan Kaki 4">
            <a:extLst>
              <a:ext uri="{FF2B5EF4-FFF2-40B4-BE49-F238E27FC236}">
                <a16:creationId xmlns:a16="http://schemas.microsoft.com/office/drawing/2014/main" id="{094065F4-08D0-6FD6-8253-9A782E4267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D"/>
          </a:p>
        </p:txBody>
      </p:sp>
      <p:sp>
        <p:nvSpPr>
          <p:cNvPr id="6" name="Tampungan Nomor Slide 5">
            <a:extLst>
              <a:ext uri="{FF2B5EF4-FFF2-40B4-BE49-F238E27FC236}">
                <a16:creationId xmlns:a16="http://schemas.microsoft.com/office/drawing/2014/main" id="{04C66FC6-45E2-DE1C-BC7E-1BDFCB21DA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0D2883-F59B-4E7D-A2AD-C21DB7D4CCFA}" type="slidenum">
              <a:rPr lang="en-ID" smtClean="0"/>
              <a:t>‹#›</a:t>
            </a:fld>
            <a:endParaRPr lang="en-ID"/>
          </a:p>
        </p:txBody>
      </p:sp>
    </p:spTree>
    <p:extLst>
      <p:ext uri="{BB962C8B-B14F-4D97-AF65-F5344CB8AC3E}">
        <p14:creationId xmlns:p14="http://schemas.microsoft.com/office/powerpoint/2010/main" val="387764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650F81D8-60BF-43DE-9145-74AB655E4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Yellow 3D design">
            <a:extLst>
              <a:ext uri="{FF2B5EF4-FFF2-40B4-BE49-F238E27FC236}">
                <a16:creationId xmlns:a16="http://schemas.microsoft.com/office/drawing/2014/main" id="{C5BF1076-575E-9E3A-084C-6E401768E5E6}"/>
              </a:ext>
            </a:extLst>
          </p:cNvPr>
          <p:cNvPicPr>
            <a:picLocks noChangeAspect="1"/>
          </p:cNvPicPr>
          <p:nvPr/>
        </p:nvPicPr>
        <p:blipFill rotWithShape="1">
          <a:blip r:embed="rId2"/>
          <a:srcRect b="15730"/>
          <a:stretch/>
        </p:blipFill>
        <p:spPr>
          <a:xfrm>
            <a:off x="20" y="1"/>
            <a:ext cx="12191979" cy="6857998"/>
          </a:xfrm>
          <a:prstGeom prst="rect">
            <a:avLst/>
          </a:prstGeom>
          <a:effectLst>
            <a:outerShdw blurRad="596900" dist="330200" dir="8820000" sx="87000" sy="87000" algn="ctr" rotWithShape="0">
              <a:srgbClr val="000000">
                <a:alpha val="29000"/>
              </a:srgbClr>
            </a:outerShdw>
          </a:effectLst>
        </p:spPr>
      </p:pic>
      <p:sp>
        <p:nvSpPr>
          <p:cNvPr id="26" name="Rectangle 25">
            <a:extLst>
              <a:ext uri="{FF2B5EF4-FFF2-40B4-BE49-F238E27FC236}">
                <a16:creationId xmlns:a16="http://schemas.microsoft.com/office/drawing/2014/main" id="{095830D2-F2AE-4DD8-B586-89B097791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10B272EF-2AA3-1F71-A523-1AE23B30A8E2}"/>
              </a:ext>
            </a:extLst>
          </p:cNvPr>
          <p:cNvSpPr>
            <a:spLocks noGrp="1"/>
          </p:cNvSpPr>
          <p:nvPr>
            <p:ph type="ctrTitle"/>
          </p:nvPr>
        </p:nvSpPr>
        <p:spPr>
          <a:xfrm>
            <a:off x="746811" y="640662"/>
            <a:ext cx="4279401" cy="4036174"/>
          </a:xfrm>
        </p:spPr>
        <p:txBody>
          <a:bodyPr anchor="t">
            <a:normAutofit/>
          </a:bodyPr>
          <a:lstStyle/>
          <a:p>
            <a:pPr algn="l"/>
            <a:r>
              <a:rPr lang="id-ID" sz="4800">
                <a:solidFill>
                  <a:srgbClr val="FFFFFF"/>
                </a:solidFill>
              </a:rPr>
              <a:t>Paper Review </a:t>
            </a:r>
            <a:br>
              <a:rPr lang="id-ID" sz="4800">
                <a:solidFill>
                  <a:srgbClr val="FFFFFF"/>
                </a:solidFill>
              </a:rPr>
            </a:br>
            <a:r>
              <a:rPr lang="en-ID" sz="4800">
                <a:solidFill>
                  <a:srgbClr val="FFFFFF"/>
                </a:solidFill>
              </a:rPr>
              <a:t>Cavity optomechanical sensing</a:t>
            </a:r>
          </a:p>
        </p:txBody>
      </p:sp>
      <p:sp useBgFill="1">
        <p:nvSpPr>
          <p:cNvPr id="28" name="Rectangle 27">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488068"/>
            <a:ext cx="12192000" cy="1379505"/>
          </a:xfrm>
          <a:prstGeom prst="rect">
            <a:avLst/>
          </a:prstGeom>
          <a:ln>
            <a:noFill/>
          </a:ln>
          <a:effectLst>
            <a:outerShdw blurRad="203200" dist="101600" dir="1212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judul 2">
            <a:extLst>
              <a:ext uri="{FF2B5EF4-FFF2-40B4-BE49-F238E27FC236}">
                <a16:creationId xmlns:a16="http://schemas.microsoft.com/office/drawing/2014/main" id="{06CC17F9-D2AC-9541-D3A0-418460A66098}"/>
              </a:ext>
            </a:extLst>
          </p:cNvPr>
          <p:cNvSpPr>
            <a:spLocks noGrp="1"/>
          </p:cNvSpPr>
          <p:nvPr>
            <p:ph type="subTitle" idx="1"/>
          </p:nvPr>
        </p:nvSpPr>
        <p:spPr>
          <a:xfrm>
            <a:off x="746811" y="5752653"/>
            <a:ext cx="10931212" cy="850334"/>
          </a:xfrm>
        </p:spPr>
        <p:txBody>
          <a:bodyPr anchor="ctr">
            <a:normAutofit/>
          </a:bodyPr>
          <a:lstStyle/>
          <a:p>
            <a:pPr algn="r"/>
            <a:r>
              <a:rPr lang="id-ID" sz="2000" dirty="0"/>
              <a:t>-- Dibuat untuk keperluan pembelajaran --</a:t>
            </a:r>
            <a:endParaRPr lang="en-ID" sz="2000" dirty="0"/>
          </a:p>
        </p:txBody>
      </p:sp>
    </p:spTree>
    <p:extLst>
      <p:ext uri="{BB962C8B-B14F-4D97-AF65-F5344CB8AC3E}">
        <p14:creationId xmlns:p14="http://schemas.microsoft.com/office/powerpoint/2010/main" val="2750074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85D2F3-FEB0-20CC-F9A7-6040DE55F858}"/>
              </a:ext>
            </a:extLst>
          </p:cNvPr>
          <p:cNvSpPr>
            <a:spLocks noGrp="1"/>
          </p:cNvSpPr>
          <p:nvPr>
            <p:ph type="title"/>
          </p:nvPr>
        </p:nvSpPr>
        <p:spPr>
          <a:xfrm>
            <a:off x="4692771" y="365125"/>
            <a:ext cx="6661027" cy="1807305"/>
          </a:xfrm>
        </p:spPr>
        <p:txBody>
          <a:bodyPr>
            <a:normAutofit/>
          </a:bodyPr>
          <a:lstStyle/>
          <a:p>
            <a:r>
              <a:rPr lang="id-ID" sz="4100" dirty="0"/>
              <a:t>3.  </a:t>
            </a:r>
            <a:r>
              <a:rPr lang="id-ID" sz="4100" dirty="0" err="1"/>
              <a:t>Noise</a:t>
            </a:r>
            <a:r>
              <a:rPr lang="id-ID" sz="4100" dirty="0"/>
              <a:t> lain yang mencapai </a:t>
            </a:r>
            <a:r>
              <a:rPr lang="id-ID" sz="4100" i="1" dirty="0" err="1"/>
              <a:t>quantum</a:t>
            </a:r>
            <a:r>
              <a:rPr lang="id-ID" sz="4100" i="1" dirty="0"/>
              <a:t> limit</a:t>
            </a:r>
            <a:endParaRPr lang="en-ID" sz="4100" dirty="0"/>
          </a:p>
        </p:txBody>
      </p:sp>
      <p:pic>
        <p:nvPicPr>
          <p:cNvPr id="5" name="Picture 4" descr="Lampu hijau abstrak">
            <a:extLst>
              <a:ext uri="{FF2B5EF4-FFF2-40B4-BE49-F238E27FC236}">
                <a16:creationId xmlns:a16="http://schemas.microsoft.com/office/drawing/2014/main" id="{84C51FA2-FB8A-274D-86DC-888E6F6E0655}"/>
              </a:ext>
            </a:extLst>
          </p:cNvPr>
          <p:cNvPicPr>
            <a:picLocks noChangeAspect="1"/>
          </p:cNvPicPr>
          <p:nvPr/>
        </p:nvPicPr>
        <p:blipFill rotWithShape="1">
          <a:blip r:embed="rId2"/>
          <a:srcRect l="7265" r="25843"/>
          <a:stretch/>
        </p:blipFill>
        <p:spPr>
          <a:xfrm>
            <a:off x="21" y="10"/>
            <a:ext cx="4692750"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D2B6D534-E5A0-0E5D-6969-06D77740A2C1}"/>
                  </a:ext>
                </a:extLst>
              </p:cNvPr>
              <p:cNvSpPr>
                <a:spLocks noGrp="1"/>
              </p:cNvSpPr>
              <p:nvPr>
                <p:ph idx="1"/>
              </p:nvPr>
            </p:nvSpPr>
            <p:spPr>
              <a:xfrm>
                <a:off x="4692771" y="2172430"/>
                <a:ext cx="6661027" cy="4004533"/>
              </a:xfrm>
            </p:spPr>
            <p:txBody>
              <a:bodyPr>
                <a:noAutofit/>
              </a:bodyPr>
              <a:lstStyle/>
              <a:p>
                <a:pPr marL="0" indent="0" algn="just">
                  <a:buNone/>
                </a:pPr>
                <a:r>
                  <a:rPr lang="id-ID" sz="2000" dirty="0"/>
                  <a:t>Berdasarkan </a:t>
                </a:r>
                <a:r>
                  <a:rPr lang="id-ID" sz="2000" i="1" dirty="0" err="1"/>
                  <a:t>paper</a:t>
                </a:r>
                <a:r>
                  <a:rPr lang="id-ID" sz="2000" i="1" dirty="0"/>
                  <a:t>, </a:t>
                </a:r>
                <a:r>
                  <a:rPr lang="id-ID" sz="2000" dirty="0"/>
                  <a:t>dijelaskan bahwa terdapat beberapa </a:t>
                </a:r>
                <a:r>
                  <a:rPr lang="id-ID" sz="2000" i="1" dirty="0" err="1"/>
                  <a:t>quantum</a:t>
                </a:r>
                <a:r>
                  <a:rPr lang="id-ID" sz="2000" i="1" dirty="0"/>
                  <a:t> </a:t>
                </a:r>
                <a:r>
                  <a:rPr lang="id-ID" sz="2000" i="1" dirty="0" err="1"/>
                  <a:t>noise</a:t>
                </a:r>
                <a:r>
                  <a:rPr lang="id-ID" sz="2000" i="1" dirty="0"/>
                  <a:t> </a:t>
                </a:r>
                <a:r>
                  <a:rPr lang="id-ID" sz="2000" dirty="0"/>
                  <a:t>seperti </a:t>
                </a:r>
                <a14:m>
                  <m:oMath xmlns:m="http://schemas.openxmlformats.org/officeDocument/2006/math">
                    <m:r>
                      <a:rPr lang="id-ID" sz="2000" b="0" i="1">
                        <a:latin typeface="Cambria Math" panose="02040503050406030204" pitchFamily="18" charset="0"/>
                      </a:rPr>
                      <m:t>𝑖𝑚𝑝𝑟𝑒𝑐𝑖𝑠𝑖𝑜𝑛</m:t>
                    </m:r>
                    <m:r>
                      <a:rPr lang="id-ID" sz="2000" b="0" i="1">
                        <a:latin typeface="Cambria Math" panose="02040503050406030204" pitchFamily="18" charset="0"/>
                      </a:rPr>
                      <m:t> </m:t>
                    </m:r>
                    <m:r>
                      <a:rPr lang="id-ID" sz="2000" b="0" i="1">
                        <a:latin typeface="Cambria Math" panose="02040503050406030204" pitchFamily="18" charset="0"/>
                      </a:rPr>
                      <m:t>𝑛𝑜𝑖𝑠𝑒</m:t>
                    </m:r>
                  </m:oMath>
                </a14:m>
                <a:r>
                  <a:rPr lang="id-ID" sz="2000" dirty="0"/>
                  <a:t> (relasi antara </a:t>
                </a:r>
                <a:r>
                  <a:rPr lang="id-ID" sz="2000" i="1" dirty="0" err="1"/>
                  <a:t>number</a:t>
                </a:r>
                <a:r>
                  <a:rPr lang="id-ID" sz="2000" i="1" dirty="0"/>
                  <a:t> </a:t>
                </a:r>
                <a:r>
                  <a:rPr lang="id-ID" sz="2000" i="1" dirty="0" err="1"/>
                  <a:t>and</a:t>
                </a:r>
                <a:r>
                  <a:rPr lang="id-ID" sz="2000" i="1" dirty="0"/>
                  <a:t> </a:t>
                </a:r>
                <a:r>
                  <a:rPr lang="id-ID" sz="2000" i="1" dirty="0" err="1"/>
                  <a:t>phase</a:t>
                </a:r>
                <a:r>
                  <a:rPr lang="id-ID" sz="2000" i="1" dirty="0"/>
                  <a:t> </a:t>
                </a:r>
                <a:r>
                  <a:rPr lang="id-ID" sz="2000" i="1" dirty="0" err="1"/>
                  <a:t>of</a:t>
                </a:r>
                <a:r>
                  <a:rPr lang="id-ID" sz="2000" i="1" dirty="0"/>
                  <a:t> </a:t>
                </a:r>
                <a:r>
                  <a:rPr lang="id-ID" sz="2000" i="1" dirty="0" err="1"/>
                  <a:t>photons</a:t>
                </a:r>
                <a:r>
                  <a:rPr lang="id-ID" sz="2000" dirty="0"/>
                  <a:t>) dan </a:t>
                </a:r>
                <a14:m>
                  <m:oMath xmlns:m="http://schemas.openxmlformats.org/officeDocument/2006/math">
                    <m:r>
                      <a:rPr lang="id-ID" sz="2000" b="0" i="1">
                        <a:latin typeface="Cambria Math" panose="02040503050406030204" pitchFamily="18" charset="0"/>
                      </a:rPr>
                      <m:t>𝑏𝑎𝑐𝑘𝑎𝑐𝑡𝑖𝑜𝑛</m:t>
                    </m:r>
                    <m:r>
                      <a:rPr lang="id-ID" sz="2000" b="0" i="1">
                        <a:latin typeface="Cambria Math" panose="02040503050406030204" pitchFamily="18" charset="0"/>
                      </a:rPr>
                      <m:t> </m:t>
                    </m:r>
                    <m:r>
                      <a:rPr lang="id-ID" sz="2000" b="0" i="1">
                        <a:latin typeface="Cambria Math" panose="02040503050406030204" pitchFamily="18" charset="0"/>
                      </a:rPr>
                      <m:t>𝑛𝑜𝑖𝑠𝑒</m:t>
                    </m:r>
                  </m:oMath>
                </a14:m>
                <a:r>
                  <a:rPr lang="id-ID" sz="2000" dirty="0"/>
                  <a:t> (</a:t>
                </a:r>
                <a:r>
                  <a:rPr lang="id-ID" sz="2000" i="1" dirty="0" err="1"/>
                  <a:t>radiation</a:t>
                </a:r>
                <a:r>
                  <a:rPr lang="id-ID" sz="2000" i="1" dirty="0"/>
                  <a:t> </a:t>
                </a:r>
                <a:r>
                  <a:rPr lang="id-ID" sz="2000" i="1" dirty="0" err="1"/>
                  <a:t>pressure</a:t>
                </a:r>
                <a:r>
                  <a:rPr lang="id-ID" sz="2000" i="1" dirty="0"/>
                  <a:t> </a:t>
                </a:r>
                <a:r>
                  <a:rPr lang="id-ID" sz="2000" i="1" dirty="0" err="1"/>
                  <a:t>noise</a:t>
                </a:r>
                <a:r>
                  <a:rPr lang="id-ID" sz="2000" dirty="0"/>
                  <a:t>). </a:t>
                </a:r>
              </a:p>
              <a:p>
                <a:pPr marL="0" indent="0" algn="just">
                  <a:buNone/>
                </a:pPr>
                <a:r>
                  <a:rPr lang="id-ID" sz="2000" dirty="0"/>
                  <a:t>Namun dalam kebanyakan aplikasi </a:t>
                </a:r>
                <a:r>
                  <a:rPr lang="id-ID" sz="2000" i="1" dirty="0" err="1"/>
                  <a:t>sensing</a:t>
                </a:r>
                <a:r>
                  <a:rPr lang="id-ID" sz="2000" dirty="0"/>
                  <a:t>, untuk menghindari </a:t>
                </a:r>
                <a:r>
                  <a:rPr lang="id-ID" sz="2000" i="1" dirty="0" err="1"/>
                  <a:t>thermal</a:t>
                </a:r>
                <a:r>
                  <a:rPr lang="id-ID" sz="2000" i="1" dirty="0"/>
                  <a:t> </a:t>
                </a:r>
                <a:r>
                  <a:rPr lang="id-ID" sz="2000" i="1" dirty="0" err="1"/>
                  <a:t>effect</a:t>
                </a:r>
                <a:r>
                  <a:rPr lang="id-ID" sz="2000" dirty="0"/>
                  <a:t>, </a:t>
                </a:r>
                <a:r>
                  <a:rPr lang="id-ID" sz="2000" i="1" dirty="0" err="1"/>
                  <a:t>probe</a:t>
                </a:r>
                <a:r>
                  <a:rPr lang="id-ID" sz="2000" i="1" dirty="0"/>
                  <a:t> laser </a:t>
                </a:r>
                <a:r>
                  <a:rPr lang="id-ID" sz="2000" i="1" dirty="0" err="1"/>
                  <a:t>power</a:t>
                </a:r>
                <a:r>
                  <a:rPr lang="id-ID" sz="2000" i="1" dirty="0"/>
                  <a:t> </a:t>
                </a:r>
                <a:r>
                  <a:rPr lang="id-ID" sz="2000" dirty="0"/>
                  <a:t>rendah sehingga </a:t>
                </a:r>
                <a14:m>
                  <m:oMath xmlns:m="http://schemas.openxmlformats.org/officeDocument/2006/math">
                    <m:r>
                      <a:rPr lang="id-ID" sz="2000" b="0" i="1">
                        <a:latin typeface="Cambria Math" panose="02040503050406030204" pitchFamily="18" charset="0"/>
                      </a:rPr>
                      <m:t>𝑏𝑎𝑐𝑘𝑎𝑐𝑡𝑖𝑜𝑛</m:t>
                    </m:r>
                    <m:r>
                      <a:rPr lang="id-ID" sz="2000" b="0" i="1">
                        <a:latin typeface="Cambria Math" panose="02040503050406030204" pitchFamily="18" charset="0"/>
                      </a:rPr>
                      <m:t> </m:t>
                    </m:r>
                    <m:r>
                      <a:rPr lang="id-ID" sz="2000" b="0" i="1">
                        <a:latin typeface="Cambria Math" panose="02040503050406030204" pitchFamily="18" charset="0"/>
                      </a:rPr>
                      <m:t>𝑛𝑜𝑖𝑠𝑒</m:t>
                    </m:r>
                    <m:r>
                      <a:rPr lang="id-ID" sz="2000" b="0" i="1">
                        <a:latin typeface="Cambria Math" panose="02040503050406030204" pitchFamily="18" charset="0"/>
                      </a:rPr>
                      <m:t> </m:t>
                    </m:r>
                  </m:oMath>
                </a14:m>
                <a:r>
                  <a:rPr lang="id-ID" sz="2000" i="1" dirty="0" err="1"/>
                  <a:t>negligible</a:t>
                </a:r>
                <a:r>
                  <a:rPr lang="id-ID" sz="2000" dirty="0"/>
                  <a:t>.</a:t>
                </a:r>
              </a:p>
              <a:p>
                <a:pPr marL="0" indent="0" algn="just">
                  <a:buNone/>
                </a:pPr>
                <a:r>
                  <a:rPr lang="id-ID" sz="2000" dirty="0"/>
                  <a:t>Berikut adalah </a:t>
                </a:r>
                <a:r>
                  <a:rPr lang="id-ID" sz="2000" i="1" dirty="0" err="1"/>
                  <a:t>paper</a:t>
                </a:r>
                <a:r>
                  <a:rPr lang="id-ID" sz="2000" dirty="0"/>
                  <a:t> yang dapat membantu memahami lebih jelas masing-masing </a:t>
                </a:r>
                <a:r>
                  <a:rPr lang="id-ID" sz="2000" i="1" dirty="0" err="1"/>
                  <a:t>noise</a:t>
                </a:r>
                <a:r>
                  <a:rPr lang="id-ID" sz="2000" dirty="0"/>
                  <a:t> yang ada :</a:t>
                </a:r>
              </a:p>
              <a:p>
                <a:pPr algn="just"/>
                <a:r>
                  <a:rPr lang="en-US" sz="2000" b="1" i="0" dirty="0">
                    <a:effectLst/>
                    <a:latin typeface="Lucida Grande"/>
                  </a:rPr>
                  <a:t>Towards thermal noise free </a:t>
                </a:r>
                <a:r>
                  <a:rPr lang="en-US" sz="2000" b="1" i="0" dirty="0" err="1">
                    <a:effectLst/>
                    <a:latin typeface="Lucida Grande"/>
                  </a:rPr>
                  <a:t>optomechanics</a:t>
                </a:r>
                <a:r>
                  <a:rPr lang="id-ID" sz="2000" b="1" i="0" dirty="0">
                    <a:effectLst/>
                    <a:latin typeface="Lucida Grande"/>
                  </a:rPr>
                  <a:t> – Michael </a:t>
                </a:r>
                <a:r>
                  <a:rPr lang="id-ID" sz="2000" b="1" i="0" dirty="0" err="1">
                    <a:effectLst/>
                    <a:latin typeface="Lucida Grande"/>
                  </a:rPr>
                  <a:t>Page</a:t>
                </a:r>
                <a:endParaRPr lang="en-US" sz="2000" b="1" i="0" dirty="0">
                  <a:effectLst/>
                  <a:latin typeface="Lucida Grande"/>
                </a:endParaRPr>
              </a:p>
              <a:p>
                <a:pPr algn="just"/>
                <a:r>
                  <a:rPr lang="en-US" sz="2000" b="1" i="0" dirty="0">
                    <a:effectLst/>
                    <a:latin typeface="Lucida Grande"/>
                  </a:rPr>
                  <a:t>Quantum </a:t>
                </a:r>
                <a:r>
                  <a:rPr lang="en-US" sz="2000" b="1" i="0" dirty="0" err="1">
                    <a:effectLst/>
                    <a:latin typeface="Lucida Grande"/>
                  </a:rPr>
                  <a:t>optomechanics</a:t>
                </a:r>
                <a:r>
                  <a:rPr lang="en-US" sz="2000" b="1" i="0" dirty="0">
                    <a:effectLst/>
                    <a:latin typeface="Lucida Grande"/>
                  </a:rPr>
                  <a:t> without the radiation pressure force noise</a:t>
                </a:r>
                <a:r>
                  <a:rPr lang="id-ID" sz="2000" b="1" i="0" dirty="0">
                    <a:effectLst/>
                    <a:latin typeface="Lucida Grande"/>
                  </a:rPr>
                  <a:t> – </a:t>
                </a:r>
                <a:r>
                  <a:rPr lang="id-ID" sz="2000" b="1" i="0" dirty="0" err="1">
                    <a:effectLst/>
                    <a:latin typeface="Lucida Grande"/>
                  </a:rPr>
                  <a:t>Sankar</a:t>
                </a:r>
                <a:r>
                  <a:rPr lang="id-ID" sz="2000" b="1" i="0" dirty="0">
                    <a:effectLst/>
                    <a:latin typeface="Lucida Grande"/>
                  </a:rPr>
                  <a:t> </a:t>
                </a:r>
                <a:r>
                  <a:rPr lang="id-ID" sz="2000" b="1" i="0" dirty="0" err="1">
                    <a:effectLst/>
                    <a:latin typeface="Lucida Grande"/>
                  </a:rPr>
                  <a:t>Davuluri</a:t>
                </a:r>
                <a:endParaRPr lang="en-US" sz="2000" b="1" i="0" dirty="0">
                  <a:effectLst/>
                  <a:latin typeface="Lucida Grande"/>
                </a:endParaRPr>
              </a:p>
              <a:p>
                <a:pPr algn="just"/>
                <a:endParaRPr lang="en-ID" sz="2000" dirty="0"/>
              </a:p>
            </p:txBody>
          </p:sp>
        </mc:Choice>
        <mc:Fallback xmlns="">
          <p:sp>
            <p:nvSpPr>
              <p:cNvPr id="3" name="Tampungan Konten 2">
                <a:extLst>
                  <a:ext uri="{FF2B5EF4-FFF2-40B4-BE49-F238E27FC236}">
                    <a16:creationId xmlns:a16="http://schemas.microsoft.com/office/drawing/2014/main" id="{D2B6D534-E5A0-0E5D-6969-06D77740A2C1}"/>
                  </a:ext>
                </a:extLst>
              </p:cNvPr>
              <p:cNvSpPr>
                <a:spLocks noGrp="1" noRot="1" noChangeAspect="1" noMove="1" noResize="1" noEditPoints="1" noAdjustHandles="1" noChangeArrowheads="1" noChangeShapeType="1" noTextEdit="1"/>
              </p:cNvSpPr>
              <p:nvPr>
                <p:ph idx="1"/>
              </p:nvPr>
            </p:nvSpPr>
            <p:spPr>
              <a:xfrm>
                <a:off x="4692771" y="2172430"/>
                <a:ext cx="6661027" cy="4004533"/>
              </a:xfrm>
              <a:blipFill>
                <a:blip r:embed="rId3"/>
                <a:stretch>
                  <a:fillRect l="-1007" t="-1522" r="-1007" b="-6849"/>
                </a:stretch>
              </a:blipFill>
            </p:spPr>
            <p:txBody>
              <a:bodyPr/>
              <a:lstStyle/>
              <a:p>
                <a:r>
                  <a:rPr lang="en-ID">
                    <a:noFill/>
                  </a:rPr>
                  <a:t> </a:t>
                </a:r>
              </a:p>
            </p:txBody>
          </p:sp>
        </mc:Fallback>
      </mc:AlternateContent>
    </p:spTree>
    <p:extLst>
      <p:ext uri="{BB962C8B-B14F-4D97-AF65-F5344CB8AC3E}">
        <p14:creationId xmlns:p14="http://schemas.microsoft.com/office/powerpoint/2010/main" val="14431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4654296" y="329184"/>
            <a:ext cx="6894576" cy="1783080"/>
          </a:xfrm>
        </p:spPr>
        <p:txBody>
          <a:bodyPr anchor="b">
            <a:normAutofit/>
          </a:bodyPr>
          <a:lstStyle/>
          <a:p>
            <a:r>
              <a:rPr lang="id-ID" sz="5400"/>
              <a:t>4. Penjelasan Physical Principles of CO sensing</a:t>
            </a:r>
            <a:endParaRPr lang="en-ID" sz="5400"/>
          </a:p>
        </p:txBody>
      </p:sp>
      <p:pic>
        <p:nvPicPr>
          <p:cNvPr id="5" name="Picture 4" descr="A calculus formula">
            <a:extLst>
              <a:ext uri="{FF2B5EF4-FFF2-40B4-BE49-F238E27FC236}">
                <a16:creationId xmlns:a16="http://schemas.microsoft.com/office/drawing/2014/main" id="{B5763DE8-98EE-A7C0-AFFF-93282F193304}"/>
              </a:ext>
            </a:extLst>
          </p:cNvPr>
          <p:cNvPicPr>
            <a:picLocks noChangeAspect="1"/>
          </p:cNvPicPr>
          <p:nvPr/>
        </p:nvPicPr>
        <p:blipFill rotWithShape="1">
          <a:blip r:embed="rId2"/>
          <a:srcRect l="27256" r="33299"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4654296" y="2706624"/>
                <a:ext cx="6894576" cy="3483864"/>
              </a:xfrm>
            </p:spPr>
            <p:txBody>
              <a:bodyPr>
                <a:normAutofit/>
              </a:bodyPr>
              <a:lstStyle/>
              <a:p>
                <a:pPr marL="0" indent="0" algn="just">
                  <a:buNone/>
                </a:pPr>
                <a:r>
                  <a:rPr lang="id-ID" sz="2000" dirty="0" err="1"/>
                  <a:t>Optomechanical</a:t>
                </a:r>
                <a:r>
                  <a:rPr lang="id-ID" sz="2000" dirty="0"/>
                  <a:t> </a:t>
                </a:r>
                <a:r>
                  <a:rPr lang="id-ID" sz="2000" dirty="0" err="1"/>
                  <a:t>coupling</a:t>
                </a:r>
                <a:r>
                  <a:rPr lang="id-ID" sz="2000" dirty="0"/>
                  <a:t> adalah fenomena yang menjelaskan adanya interaksi antara medan radiasi optik dengan </a:t>
                </a:r>
                <a:r>
                  <a:rPr lang="id-ID" sz="2000" dirty="0" err="1"/>
                  <a:t>mechanical</a:t>
                </a:r>
                <a:r>
                  <a:rPr lang="id-ID" sz="2000" dirty="0"/>
                  <a:t> </a:t>
                </a:r>
                <a:r>
                  <a:rPr lang="id-ID" sz="2000" dirty="0" err="1"/>
                  <a:t>vibrational</a:t>
                </a:r>
                <a:r>
                  <a:rPr lang="id-ID" sz="2000" dirty="0"/>
                  <a:t> mode (</a:t>
                </a:r>
                <a:r>
                  <a:rPr lang="id-ID" sz="2000" dirty="0" err="1"/>
                  <a:t>mechanical</a:t>
                </a:r>
                <a:r>
                  <a:rPr lang="id-ID" sz="2000" dirty="0"/>
                  <a:t> </a:t>
                </a:r>
                <a:r>
                  <a:rPr lang="id-ID" sz="2000" dirty="0" err="1"/>
                  <a:t>resonators</a:t>
                </a:r>
                <a:r>
                  <a:rPr lang="id-ID" sz="2000" dirty="0"/>
                  <a:t>). </a:t>
                </a:r>
              </a:p>
              <a:p>
                <a:pPr marL="0" indent="0" algn="just">
                  <a:buNone/>
                </a:pPr>
                <a:r>
                  <a:rPr lang="id-ID" sz="2000" dirty="0"/>
                  <a:t>Cara kerja :</a:t>
                </a:r>
              </a:p>
              <a:p>
                <a:pPr marL="514350" indent="-514350" algn="just">
                  <a:buFont typeface="+mj-lt"/>
                  <a:buAutoNum type="arabicPeriod"/>
                </a:pPr>
                <a:r>
                  <a:rPr lang="id-ID" sz="2000" dirty="0"/>
                  <a:t>Medan dalam rongga menggunakan RPF untuk </a:t>
                </a:r>
                <a:r>
                  <a:rPr lang="id-ID" sz="2000" dirty="0" err="1"/>
                  <a:t>menggerakan</a:t>
                </a:r>
                <a:r>
                  <a:rPr lang="id-ID" sz="2000" dirty="0"/>
                  <a:t> </a:t>
                </a:r>
                <a:r>
                  <a:rPr lang="id-ID" sz="2000" i="1" dirty="0" err="1"/>
                  <a:t>movable</a:t>
                </a:r>
                <a:r>
                  <a:rPr lang="id-ID" sz="2000" i="1" dirty="0"/>
                  <a:t> </a:t>
                </a:r>
                <a:r>
                  <a:rPr lang="id-ID" sz="2000" i="1" dirty="0" err="1"/>
                  <a:t>mirror</a:t>
                </a:r>
                <a:r>
                  <a:rPr lang="id-ID" sz="2000" dirty="0"/>
                  <a:t> yang menyebabkan perubahan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𝑐</m:t>
                        </m:r>
                      </m:sub>
                    </m:sSub>
                  </m:oMath>
                </a14:m>
                <a:r>
                  <a:rPr lang="id-ID" sz="2000" dirty="0"/>
                  <a:t> dan </a:t>
                </a:r>
                <a:r>
                  <a:rPr lang="id-ID" sz="2000" i="1" dirty="0"/>
                  <a:t>damping </a:t>
                </a:r>
                <a:r>
                  <a:rPr lang="id-ID" sz="2000" i="1" dirty="0" err="1"/>
                  <a:t>rate</a:t>
                </a:r>
                <a:r>
                  <a:rPr lang="id-ID" sz="2000" dirty="0"/>
                  <a:t> dari </a:t>
                </a:r>
                <a:r>
                  <a:rPr lang="id-ID" sz="2000" dirty="0" err="1"/>
                  <a:t>mechanical</a:t>
                </a:r>
                <a:r>
                  <a:rPr lang="id-ID" sz="2000" dirty="0"/>
                  <a:t> </a:t>
                </a:r>
                <a:r>
                  <a:rPr lang="id-ID" sz="2000" dirty="0" err="1"/>
                  <a:t>modes</a:t>
                </a:r>
                <a:r>
                  <a:rPr lang="id-ID" sz="2000" dirty="0"/>
                  <a:t>.</a:t>
                </a:r>
              </a:p>
              <a:p>
                <a:pPr marL="514350" indent="-514350" algn="just">
                  <a:buFont typeface="+mj-lt"/>
                  <a:buAutoNum type="arabicPeriod"/>
                </a:pPr>
                <a:r>
                  <a:rPr lang="id-ID" sz="2000" dirty="0"/>
                  <a:t>Vibrasi mekanis dari pegas juga memodulasi posisi </a:t>
                </a:r>
                <a:r>
                  <a:rPr lang="id-ID" sz="2000" i="1" dirty="0" err="1"/>
                  <a:t>movable</a:t>
                </a:r>
                <a:r>
                  <a:rPr lang="id-ID" sz="2000" i="1" dirty="0"/>
                  <a:t> </a:t>
                </a:r>
                <a:r>
                  <a:rPr lang="id-ID" sz="2000" i="1" dirty="0" err="1"/>
                  <a:t>mirror</a:t>
                </a:r>
                <a:r>
                  <a:rPr lang="id-ID" sz="2000" i="1" dirty="0"/>
                  <a:t> </a:t>
                </a:r>
                <a:r>
                  <a:rPr lang="id-ID" sz="2000" dirty="0"/>
                  <a:t>yang menyebabkan perubahan </a:t>
                </a:r>
                <a:r>
                  <a:rPr lang="id-ID" sz="2000" i="1" dirty="0" err="1"/>
                  <a:t>cavity</a:t>
                </a:r>
                <a:r>
                  <a:rPr lang="id-ID" sz="2000" i="1" dirty="0"/>
                  <a:t> </a:t>
                </a:r>
                <a:r>
                  <a:rPr lang="id-ID" sz="2000" i="1" dirty="0" err="1"/>
                  <a:t>length</a:t>
                </a:r>
                <a:r>
                  <a:rPr lang="id-ID" sz="2000" i="1" dirty="0"/>
                  <a:t> L </a:t>
                </a:r>
                <a:r>
                  <a:rPr lang="id-ID" sz="2000" dirty="0"/>
                  <a:t> dan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𝑐</m:t>
                        </m:r>
                      </m:sub>
                    </m:sSub>
                  </m:oMath>
                </a14:m>
                <a:r>
                  <a:rPr lang="id-ID" sz="2000" i="1" dirty="0"/>
                  <a:t>.</a:t>
                </a:r>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4654296" y="2706624"/>
                <a:ext cx="6894576" cy="3483864"/>
              </a:xfrm>
              <a:blipFill>
                <a:blip r:embed="rId3"/>
                <a:stretch>
                  <a:fillRect l="-973" t="-1748" r="-884"/>
                </a:stretch>
              </a:blipFill>
            </p:spPr>
            <p:txBody>
              <a:bodyPr/>
              <a:lstStyle/>
              <a:p>
                <a:r>
                  <a:rPr lang="en-ID">
                    <a:noFill/>
                  </a:rPr>
                  <a:t> </a:t>
                </a:r>
              </a:p>
            </p:txBody>
          </p:sp>
        </mc:Fallback>
      </mc:AlternateContent>
    </p:spTree>
    <p:extLst>
      <p:ext uri="{BB962C8B-B14F-4D97-AF65-F5344CB8AC3E}">
        <p14:creationId xmlns:p14="http://schemas.microsoft.com/office/powerpoint/2010/main" val="2927425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876693" y="741391"/>
            <a:ext cx="4597747" cy="1616203"/>
          </a:xfrm>
        </p:spPr>
        <p:txBody>
          <a:bodyPr anchor="b">
            <a:normAutofit/>
          </a:bodyPr>
          <a:lstStyle/>
          <a:p>
            <a:r>
              <a:rPr lang="id-ID" sz="3200"/>
              <a:t>4. Penjelasan Physical Principles of CO sensing</a:t>
            </a:r>
            <a:endParaRPr lang="en-ID" sz="320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876693" y="2533476"/>
                <a:ext cx="4597746" cy="3447832"/>
              </a:xfrm>
            </p:spPr>
            <p:txBody>
              <a:bodyPr anchor="t">
                <a:normAutofit/>
              </a:bodyPr>
              <a:lstStyle/>
              <a:p>
                <a:pPr marL="0" indent="0" algn="just">
                  <a:buNone/>
                </a:pPr>
                <a:r>
                  <a:rPr lang="id-ID" sz="2000" dirty="0"/>
                  <a:t>Dengan teori kuantum, model sistem merupakan gambaran </a:t>
                </a:r>
                <a:r>
                  <a:rPr lang="id-ID" sz="2000" i="1" dirty="0" err="1"/>
                  <a:t>quantized</a:t>
                </a:r>
                <a:r>
                  <a:rPr lang="id-ID" sz="2000" i="1" dirty="0"/>
                  <a:t> </a:t>
                </a:r>
                <a:r>
                  <a:rPr lang="id-ID" sz="2000" i="1" dirty="0" err="1"/>
                  <a:t>bosonic</a:t>
                </a:r>
                <a:r>
                  <a:rPr lang="id-ID" sz="2000" i="1" dirty="0"/>
                  <a:t> </a:t>
                </a:r>
                <a:r>
                  <a:rPr lang="id-ID" sz="2000" i="1" dirty="0" err="1"/>
                  <a:t>fields</a:t>
                </a:r>
                <a:r>
                  <a:rPr lang="id-ID" sz="2000" dirty="0"/>
                  <a:t>. Dinamika sistem bisa menggunakan </a:t>
                </a:r>
                <a:r>
                  <a:rPr lang="id-ID" sz="2000" i="1" dirty="0" err="1"/>
                  <a:t>quantum</a:t>
                </a:r>
                <a:r>
                  <a:rPr lang="id-ID" sz="2000" i="1" dirty="0"/>
                  <a:t> </a:t>
                </a:r>
                <a:r>
                  <a:rPr lang="id-ID" sz="2000" i="1" dirty="0" err="1"/>
                  <a:t>langevin</a:t>
                </a:r>
                <a:r>
                  <a:rPr lang="id-ID" sz="2000" i="1" dirty="0"/>
                  <a:t> </a:t>
                </a:r>
                <a:r>
                  <a:rPr lang="id-ID" sz="2000" i="1" dirty="0" err="1"/>
                  <a:t>equation</a:t>
                </a:r>
                <a:r>
                  <a:rPr lang="id-ID" sz="2000" i="1" dirty="0"/>
                  <a:t>.</a:t>
                </a:r>
                <a:endParaRPr lang="id-ID" sz="2000" dirty="0"/>
              </a:p>
              <a:p>
                <a:pPr marL="0" indent="0" algn="just">
                  <a:buNone/>
                </a:pPr>
                <a:r>
                  <a:rPr lang="id-ID" sz="2000" dirty="0"/>
                  <a:t>Untuk contoh dapat berupa </a:t>
                </a:r>
                <a:r>
                  <a:rPr lang="id-ID" sz="2000" dirty="0" err="1"/>
                  <a:t>single</a:t>
                </a:r>
                <a:r>
                  <a:rPr lang="id-ID" sz="2000" dirty="0"/>
                  <a:t> </a:t>
                </a:r>
                <a:r>
                  <a:rPr lang="id-ID" sz="2000" dirty="0" err="1"/>
                  <a:t>optical</a:t>
                </a:r>
                <a:r>
                  <a:rPr lang="id-ID" sz="2000" dirty="0"/>
                  <a:t> </a:t>
                </a:r>
                <a:r>
                  <a:rPr lang="id-ID" sz="2000" dirty="0" err="1"/>
                  <a:t>cavity</a:t>
                </a:r>
                <a:r>
                  <a:rPr lang="id-ID" sz="2000" dirty="0"/>
                  <a:t> mode terkopel dengan </a:t>
                </a:r>
                <a:r>
                  <a:rPr lang="id-ID" sz="2000" dirty="0" err="1"/>
                  <a:t>mechanical</a:t>
                </a:r>
                <a:r>
                  <a:rPr lang="id-ID" sz="2000" dirty="0"/>
                  <a:t> mode seperti F-P </a:t>
                </a:r>
                <a:r>
                  <a:rPr lang="id-ID" sz="2000" dirty="0" err="1"/>
                  <a:t>Cavity</a:t>
                </a:r>
                <a:r>
                  <a:rPr lang="id-ID" sz="2000" dirty="0"/>
                  <a:t> (1 </a:t>
                </a:r>
                <a:r>
                  <a:rPr lang="id-ID" sz="2000" dirty="0" err="1"/>
                  <a:t>fixed</a:t>
                </a:r>
                <a:r>
                  <a:rPr lang="id-ID" sz="2000" dirty="0"/>
                  <a:t> </a:t>
                </a:r>
                <a:r>
                  <a:rPr lang="id-ID" sz="2000" dirty="0" err="1"/>
                  <a:t>mirror</a:t>
                </a:r>
                <a:r>
                  <a:rPr lang="id-ID" sz="2000" dirty="0"/>
                  <a:t> dan 1 </a:t>
                </a:r>
                <a:r>
                  <a:rPr lang="id-ID" sz="2000" dirty="0" err="1"/>
                  <a:t>movable</a:t>
                </a:r>
                <a:r>
                  <a:rPr lang="id-ID" sz="2000" dirty="0"/>
                  <a:t> yang terpasang pegas). Berikut adalah </a:t>
                </a:r>
                <a:r>
                  <a:rPr lang="id-ID" sz="2000" dirty="0" err="1"/>
                  <a:t>Hamiltonian</a:t>
                </a:r>
                <a:r>
                  <a:rPr lang="id-ID" sz="2000" dirty="0"/>
                  <a:t> Total sistem :</a:t>
                </a:r>
              </a:p>
              <a:p>
                <a:pPr marL="0" indent="0">
                  <a:buNone/>
                </a:pPr>
                <a:endParaRPr lang="id-ID" sz="2000" dirty="0"/>
              </a:p>
              <a:p>
                <a:pPr marL="0" indent="0">
                  <a:buNone/>
                </a:pPr>
                <a14:m>
                  <m:oMathPara xmlns:m="http://schemas.openxmlformats.org/officeDocument/2006/math">
                    <m:oMathParaPr>
                      <m:jc m:val="centerGroup"/>
                    </m:oMathParaPr>
                    <m:oMath xmlns:m="http://schemas.openxmlformats.org/officeDocument/2006/math">
                      <m:eqArr>
                        <m:eqArrPr>
                          <m:ctrlPr>
                            <a:rPr lang="id-ID" sz="2000" b="0" i="1" smtClean="0">
                              <a:latin typeface="Cambria Math" panose="02040503050406030204" pitchFamily="18" charset="0"/>
                            </a:rPr>
                          </m:ctrlPr>
                        </m:eqArrPr>
                        <m:e>
                          <m:r>
                            <m:rPr>
                              <m:brk/>
                            </m:rPr>
                            <a:rPr lang="id-ID" sz="2000" b="0" i="1" smtClean="0">
                              <a:latin typeface="Cambria Math" panose="02040503050406030204" pitchFamily="18" charset="0"/>
                            </a:rPr>
                            <m:t>𝐻</m:t>
                          </m:r>
                          <m: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m:rPr>
                                  <m:brk/>
                                </m:rPr>
                                <a:rPr lang="id-ID" sz="2000" b="0" i="1" smtClean="0">
                                  <a:latin typeface="Cambria Math" panose="02040503050406030204" pitchFamily="18" charset="0"/>
                                </a:rPr>
                                <m:t>𝐻</m:t>
                              </m:r>
                            </m:e>
                            <m:sub>
                              <m:r>
                                <m:rPr>
                                  <m:brk/>
                                </m:rPr>
                                <a:rPr lang="id-ID" sz="2000" b="0" i="1" smtClean="0">
                                  <a:latin typeface="Cambria Math" panose="02040503050406030204" pitchFamily="18" charset="0"/>
                                </a:rPr>
                                <m:t>𝑑</m:t>
                              </m:r>
                              <m:r>
                                <a:rPr lang="id-ID" sz="2000" b="0" i="1" smtClean="0">
                                  <a:latin typeface="Cambria Math" panose="02040503050406030204" pitchFamily="18" charset="0"/>
                                </a:rPr>
                                <m:t>𝑟𝑖𝑣𝑒</m:t>
                              </m:r>
                            </m:sub>
                          </m:sSub>
                          <m:r>
                            <m:rPr>
                              <m:brk/>
                            </m:rP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m:rPr>
                                  <m:brk/>
                                </m:rPr>
                                <a:rPr lang="id-ID" sz="2000" b="0" i="1" smtClean="0">
                                  <a:latin typeface="Cambria Math" panose="02040503050406030204" pitchFamily="18" charset="0"/>
                                </a:rPr>
                                <m:t>𝐻</m:t>
                              </m:r>
                            </m:e>
                            <m:sub>
                              <m:r>
                                <m:rPr>
                                  <m:brk/>
                                </m:rPr>
                                <a:rPr lang="id-ID" sz="2000" b="0" i="1" smtClean="0">
                                  <a:latin typeface="Cambria Math" panose="02040503050406030204" pitchFamily="18" charset="0"/>
                                </a:rPr>
                                <m:t>𝑓</m:t>
                              </m:r>
                              <m:r>
                                <a:rPr lang="id-ID" sz="2000" b="0" i="1" smtClean="0">
                                  <a:latin typeface="Cambria Math" panose="02040503050406030204" pitchFamily="18" charset="0"/>
                                </a:rPr>
                                <m:t>𝑟𝑒𝑒</m:t>
                              </m:r>
                            </m:sub>
                          </m:sSub>
                          <m:r>
                            <m:rPr>
                              <m:brk/>
                            </m:rP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m:rPr>
                                  <m:brk/>
                                </m:rPr>
                                <a:rPr lang="id-ID" sz="2000" b="0" i="1" smtClean="0">
                                  <a:latin typeface="Cambria Math" panose="02040503050406030204" pitchFamily="18" charset="0"/>
                                </a:rPr>
                                <m:t>𝐻</m:t>
                              </m:r>
                            </m:e>
                            <m:sub>
                              <m:r>
                                <m:rPr>
                                  <m:brk/>
                                </m:rPr>
                                <a:rPr lang="id-ID" sz="2000" b="0" i="1" smtClean="0">
                                  <a:latin typeface="Cambria Math" panose="02040503050406030204" pitchFamily="18" charset="0"/>
                                </a:rPr>
                                <m:t>𝑖</m:t>
                              </m:r>
                              <m:r>
                                <a:rPr lang="id-ID" sz="2000" b="0" i="1" smtClean="0">
                                  <a:latin typeface="Cambria Math" panose="02040503050406030204" pitchFamily="18" charset="0"/>
                                </a:rPr>
                                <m:t>𝑛𝑡</m:t>
                              </m:r>
                            </m:sub>
                          </m:sSub>
                          <m:r>
                            <a:rPr lang="id-ID" sz="2000" b="0" i="1" smtClean="0">
                              <a:latin typeface="Cambria Math" panose="02040503050406030204" pitchFamily="18" charset="0"/>
                            </a:rPr>
                            <m:t>#</m:t>
                          </m:r>
                          <m:d>
                            <m:dPr>
                              <m:ctrlPr>
                                <a:rPr lang="id-ID" sz="2000" b="0" i="1" smtClean="0">
                                  <a:latin typeface="Cambria Math" panose="02040503050406030204" pitchFamily="18" charset="0"/>
                                </a:rPr>
                              </m:ctrlPr>
                            </m:dPr>
                            <m:e>
                              <m:r>
                                <a:rPr lang="id-ID" sz="2000" b="0" i="1" smtClean="0">
                                  <a:latin typeface="Cambria Math" panose="02040503050406030204" pitchFamily="18" charset="0"/>
                                </a:rPr>
                                <m:t>1</m:t>
                              </m:r>
                            </m:e>
                          </m:d>
                        </m:e>
                      </m:eqArr>
                    </m:oMath>
                  </m:oMathPara>
                </a14:m>
                <a:endParaRPr lang="id-ID" sz="2000" b="0" dirty="0"/>
              </a:p>
              <a:p>
                <a:pPr marL="0" indent="0">
                  <a:buNone/>
                </a:pPr>
                <a:endParaRPr lang="id-ID" sz="2000" dirty="0"/>
              </a:p>
              <a:p>
                <a:pPr marL="0" indent="0">
                  <a:buNone/>
                </a:pPr>
                <a:endParaRPr lang="id-ID" sz="2000" dirty="0"/>
              </a:p>
              <a:p>
                <a:pPr marL="0" indent="0">
                  <a:buNone/>
                </a:pPr>
                <a:endParaRPr lang="id-ID" sz="2000" dirty="0"/>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876693" y="2533476"/>
                <a:ext cx="4597746" cy="3447832"/>
              </a:xfrm>
              <a:blipFill>
                <a:blip r:embed="rId2"/>
                <a:stretch>
                  <a:fillRect l="-1459" t="-1947" r="-1326"/>
                </a:stretch>
              </a:blipFill>
            </p:spPr>
            <p:txBody>
              <a:bodyPr/>
              <a:lstStyle/>
              <a:p>
                <a:r>
                  <a:rPr lang="en-ID">
                    <a:noFill/>
                  </a:rPr>
                  <a:t> </a:t>
                </a:r>
              </a:p>
            </p:txBody>
          </p:sp>
        </mc:Fallback>
      </mc:AlternateContent>
      <p:pic>
        <p:nvPicPr>
          <p:cNvPr id="5" name="Gambar 4">
            <a:extLst>
              <a:ext uri="{FF2B5EF4-FFF2-40B4-BE49-F238E27FC236}">
                <a16:creationId xmlns:a16="http://schemas.microsoft.com/office/drawing/2014/main" id="{D2E21DB0-E5CF-9CF6-3B7D-A89F357F8E4D}"/>
              </a:ext>
            </a:extLst>
          </p:cNvPr>
          <p:cNvPicPr>
            <a:picLocks noChangeAspect="1"/>
          </p:cNvPicPr>
          <p:nvPr/>
        </p:nvPicPr>
        <p:blipFill>
          <a:blip r:embed="rId3"/>
          <a:stretch>
            <a:fillRect/>
          </a:stretch>
        </p:blipFill>
        <p:spPr>
          <a:xfrm>
            <a:off x="6096001" y="1935366"/>
            <a:ext cx="5319062" cy="2912186"/>
          </a:xfrm>
          <a:prstGeom prst="rect">
            <a:avLst/>
          </a:prstGeom>
        </p:spPr>
      </p:pic>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312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761803" y="350196"/>
            <a:ext cx="4646904" cy="1624520"/>
          </a:xfrm>
        </p:spPr>
        <p:txBody>
          <a:bodyPr anchor="ctr">
            <a:normAutofit/>
          </a:bodyPr>
          <a:lstStyle/>
          <a:p>
            <a:r>
              <a:rPr lang="id-ID" sz="3700" dirty="0"/>
              <a:t>4. Penjelasan </a:t>
            </a:r>
            <a:r>
              <a:rPr lang="id-ID" sz="3700" dirty="0" err="1"/>
              <a:t>Physical</a:t>
            </a:r>
            <a:r>
              <a:rPr lang="id-ID" sz="3700" dirty="0"/>
              <a:t> </a:t>
            </a:r>
            <a:r>
              <a:rPr lang="id-ID" sz="3700" dirty="0" err="1"/>
              <a:t>Principles</a:t>
            </a:r>
            <a:r>
              <a:rPr lang="id-ID" sz="3700" dirty="0"/>
              <a:t> </a:t>
            </a:r>
            <a:r>
              <a:rPr lang="id-ID" sz="3700" dirty="0" err="1"/>
              <a:t>of</a:t>
            </a:r>
            <a:r>
              <a:rPr lang="id-ID" sz="3700" dirty="0"/>
              <a:t> CO </a:t>
            </a:r>
            <a:r>
              <a:rPr lang="id-ID" sz="3700" dirty="0" err="1"/>
              <a:t>sensing</a:t>
            </a:r>
            <a:endParaRPr lang="en-ID" sz="3700" dirty="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761802" y="2895604"/>
                <a:ext cx="5195653" cy="3613149"/>
              </a:xfrm>
            </p:spPr>
            <p:txBody>
              <a:bodyPr anchor="ctr">
                <a:noAutofit/>
              </a:bodyPr>
              <a:lstStyle/>
              <a:p>
                <a:pPr marL="0" indent="0" algn="just">
                  <a:buNone/>
                </a:pPr>
                <a:r>
                  <a:rPr lang="id-ID" sz="1900" dirty="0"/>
                  <a:t>Untuk </a:t>
                </a:r>
                <a14:m>
                  <m:oMath xmlns:m="http://schemas.openxmlformats.org/officeDocument/2006/math">
                    <m:sSub>
                      <m:sSubPr>
                        <m:ctrlPr>
                          <a:rPr lang="id-ID" sz="1900" b="0" i="1">
                            <a:latin typeface="Cambria Math" panose="02040503050406030204" pitchFamily="18" charset="0"/>
                          </a:rPr>
                        </m:ctrlPr>
                      </m:sSubPr>
                      <m:e>
                        <m:r>
                          <a:rPr lang="id-ID" sz="1900" b="0" i="1">
                            <a:latin typeface="Cambria Math" panose="02040503050406030204" pitchFamily="18" charset="0"/>
                          </a:rPr>
                          <m:t>𝐻</m:t>
                        </m:r>
                      </m:e>
                      <m:sub>
                        <m:r>
                          <a:rPr lang="id-ID" sz="1900" b="0" i="1">
                            <a:latin typeface="Cambria Math" panose="02040503050406030204" pitchFamily="18" charset="0"/>
                          </a:rPr>
                          <m:t>𝑑𝑟𝑖𝑣𝑒</m:t>
                        </m:r>
                      </m:sub>
                    </m:sSub>
                  </m:oMath>
                </a14:m>
                <a:r>
                  <a:rPr lang="id-ID" sz="1900" dirty="0"/>
                  <a:t> merupakan energi </a:t>
                </a:r>
                <a:r>
                  <a:rPr lang="id-ID" sz="1900" i="1" dirty="0" err="1"/>
                  <a:t>continous-wave</a:t>
                </a:r>
                <a:r>
                  <a:rPr lang="id-ID" sz="1900" i="1" dirty="0"/>
                  <a:t> laser</a:t>
                </a:r>
                <a:r>
                  <a:rPr lang="id-ID" sz="1900" dirty="0"/>
                  <a:t> yang diinjeksi ke dalam sistem dengan bentuk </a:t>
                </a:r>
                <a:r>
                  <a:rPr lang="id-ID" sz="1900" dirty="0" err="1"/>
                  <a:t>hamiltonian</a:t>
                </a:r>
                <a:r>
                  <a:rPr lang="id-ID" sz="1900" dirty="0"/>
                  <a:t> berikut</a:t>
                </a:r>
              </a:p>
              <a:p>
                <a:pPr marL="0" indent="0" algn="just">
                  <a:lnSpc>
                    <a:spcPct val="150000"/>
                  </a:lnSpc>
                  <a:spcBef>
                    <a:spcPts val="1200"/>
                  </a:spcBef>
                  <a:spcAft>
                    <a:spcPts val="1200"/>
                  </a:spcAft>
                  <a:buNone/>
                </a:pPr>
                <a14:m>
                  <m:oMathPara xmlns:m="http://schemas.openxmlformats.org/officeDocument/2006/math">
                    <m:oMathParaPr>
                      <m:jc m:val="centerGroup"/>
                    </m:oMathParaPr>
                    <m:oMath xmlns:m="http://schemas.openxmlformats.org/officeDocument/2006/math">
                      <m:eqArr>
                        <m:eqArrPr>
                          <m:ctrlPr>
                            <a:rPr lang="id-ID" sz="1900" b="0" i="1">
                              <a:latin typeface="Cambria Math" panose="02040503050406030204" pitchFamily="18" charset="0"/>
                            </a:rPr>
                          </m:ctrlPr>
                        </m:eqArrPr>
                        <m:e>
                          <m:sSub>
                            <m:sSubPr>
                              <m:ctrlPr>
                                <a:rPr lang="id-ID" sz="1900" b="0" i="1">
                                  <a:latin typeface="Cambria Math" panose="02040503050406030204" pitchFamily="18" charset="0"/>
                                </a:rPr>
                              </m:ctrlPr>
                            </m:sSubPr>
                            <m:e>
                              <m:r>
                                <a:rPr lang="id-ID" sz="1900" b="0" i="1">
                                  <a:latin typeface="Cambria Math" panose="02040503050406030204" pitchFamily="18" charset="0"/>
                                </a:rPr>
                                <m:t>𝐻</m:t>
                              </m:r>
                            </m:e>
                            <m:sub>
                              <m:r>
                                <a:rPr lang="id-ID" sz="1900" b="0" i="1">
                                  <a:latin typeface="Cambria Math" panose="02040503050406030204" pitchFamily="18" charset="0"/>
                                </a:rPr>
                                <m:t>𝑑𝑟𝑖𝑣𝑒</m:t>
                              </m:r>
                            </m:sub>
                          </m:sSub>
                          <m:r>
                            <a:rPr lang="id-ID" sz="1900" b="0" i="1">
                              <a:latin typeface="Cambria Math" panose="02040503050406030204" pitchFamily="18" charset="0"/>
                            </a:rPr>
                            <m:t>=</m:t>
                          </m:r>
                          <m:sSup>
                            <m:sSupPr>
                              <m:ctrlPr>
                                <a:rPr lang="id-ID" sz="1900" b="0" i="1">
                                  <a:latin typeface="Cambria Math" panose="02040503050406030204" pitchFamily="18" charset="0"/>
                                </a:rPr>
                              </m:ctrlPr>
                            </m:sSupPr>
                            <m:e>
                              <m:r>
                                <m:rPr>
                                  <m:sty m:val="p"/>
                                </m:rPr>
                                <a:rPr lang="id-ID" sz="1900" b="0" i="0">
                                  <a:latin typeface="Cambria Math" panose="02040503050406030204" pitchFamily="18" charset="0"/>
                                </a:rPr>
                                <m:t>Ω</m:t>
                              </m:r>
                            </m:e>
                            <m:sup>
                              <m:r>
                                <a:rPr lang="id-ID" sz="1900" b="0" i="1">
                                  <a:latin typeface="Cambria Math" panose="02040503050406030204" pitchFamily="18" charset="0"/>
                                </a:rPr>
                                <m:t>∗</m:t>
                              </m:r>
                            </m:sup>
                          </m:sSup>
                          <m:sSup>
                            <m:sSupPr>
                              <m:ctrlPr>
                                <a:rPr lang="id-ID" sz="1900" b="0" i="1">
                                  <a:latin typeface="Cambria Math" panose="02040503050406030204" pitchFamily="18" charset="0"/>
                                </a:rPr>
                              </m:ctrlPr>
                            </m:sSupPr>
                            <m:e>
                              <m:r>
                                <a:rPr lang="id-ID" sz="1900" b="0" i="1">
                                  <a:latin typeface="Cambria Math" panose="02040503050406030204" pitchFamily="18" charset="0"/>
                                </a:rPr>
                                <m:t>𝑒</m:t>
                              </m:r>
                            </m:e>
                            <m:sup>
                              <m:r>
                                <a:rPr lang="id-ID" sz="1900" b="0" i="1">
                                  <a:latin typeface="Cambria Math" panose="02040503050406030204" pitchFamily="18" charset="0"/>
                                </a:rPr>
                                <m:t>𝑖</m:t>
                              </m:r>
                              <m:sSub>
                                <m:sSubPr>
                                  <m:ctrlPr>
                                    <a:rPr lang="id-ID" sz="1900" b="0" i="1">
                                      <a:latin typeface="Cambria Math" panose="02040503050406030204" pitchFamily="18" charset="0"/>
                                    </a:rPr>
                                  </m:ctrlPr>
                                </m:sSubPr>
                                <m:e>
                                  <m:r>
                                    <a:rPr lang="id-ID" sz="1900" b="0" i="1">
                                      <a:latin typeface="Cambria Math" panose="02040503050406030204" pitchFamily="18" charset="0"/>
                                    </a:rPr>
                                    <m:t>𝜔</m:t>
                                  </m:r>
                                </m:e>
                                <m:sub>
                                  <m:r>
                                    <a:rPr lang="id-ID" sz="1900" b="0" i="1">
                                      <a:latin typeface="Cambria Math" panose="02040503050406030204" pitchFamily="18" charset="0"/>
                                    </a:rPr>
                                    <m:t>𝐿</m:t>
                                  </m:r>
                                </m:sub>
                              </m:sSub>
                              <m:r>
                                <a:rPr lang="id-ID" sz="1900" b="0" i="1">
                                  <a:latin typeface="Cambria Math" panose="02040503050406030204" pitchFamily="18" charset="0"/>
                                </a:rPr>
                                <m:t>𝑡</m:t>
                              </m:r>
                            </m:sup>
                          </m:sSup>
                          <m:r>
                            <a:rPr lang="id-ID" sz="1900" b="0" i="1">
                              <a:latin typeface="Cambria Math" panose="02040503050406030204" pitchFamily="18" charset="0"/>
                            </a:rPr>
                            <m:t>𝑎</m:t>
                          </m:r>
                          <m:r>
                            <a:rPr lang="id-ID" sz="1900" b="0" i="1">
                              <a:latin typeface="Cambria Math" panose="02040503050406030204" pitchFamily="18" charset="0"/>
                            </a:rPr>
                            <m:t>+</m:t>
                          </m:r>
                          <m:r>
                            <m:rPr>
                              <m:sty m:val="p"/>
                            </m:rPr>
                            <a:rPr lang="id-ID" sz="1900" b="0" i="0">
                              <a:latin typeface="Cambria Math" panose="02040503050406030204" pitchFamily="18" charset="0"/>
                            </a:rPr>
                            <m:t>Ω</m:t>
                          </m:r>
                          <m:sSup>
                            <m:sSupPr>
                              <m:ctrlPr>
                                <a:rPr lang="id-ID" sz="1900" b="0" i="1">
                                  <a:latin typeface="Cambria Math" panose="02040503050406030204" pitchFamily="18" charset="0"/>
                                </a:rPr>
                              </m:ctrlPr>
                            </m:sSupPr>
                            <m:e>
                              <m:r>
                                <a:rPr lang="id-ID" sz="1900" b="0" i="1">
                                  <a:latin typeface="Cambria Math" panose="02040503050406030204" pitchFamily="18" charset="0"/>
                                </a:rPr>
                                <m:t>𝑒</m:t>
                              </m:r>
                            </m:e>
                            <m:sup>
                              <m:r>
                                <a:rPr lang="id-ID" sz="1900" b="0" i="1">
                                  <a:latin typeface="Cambria Math" panose="02040503050406030204" pitchFamily="18" charset="0"/>
                                </a:rPr>
                                <m:t>−</m:t>
                              </m:r>
                              <m:d>
                                <m:dPr>
                                  <m:ctrlPr>
                                    <a:rPr lang="id-ID" sz="1900" b="0" i="1">
                                      <a:latin typeface="Cambria Math" panose="02040503050406030204" pitchFamily="18" charset="0"/>
                                    </a:rPr>
                                  </m:ctrlPr>
                                </m:dPr>
                                <m:e>
                                  <m:r>
                                    <a:rPr lang="id-ID" sz="1900" b="0" i="1">
                                      <a:latin typeface="Cambria Math" panose="02040503050406030204" pitchFamily="18" charset="0"/>
                                    </a:rPr>
                                    <m:t>𝑖</m:t>
                                  </m:r>
                                  <m:sSub>
                                    <m:sSubPr>
                                      <m:ctrlPr>
                                        <a:rPr lang="id-ID" sz="1900" b="0" i="1">
                                          <a:latin typeface="Cambria Math" panose="02040503050406030204" pitchFamily="18" charset="0"/>
                                        </a:rPr>
                                      </m:ctrlPr>
                                    </m:sSubPr>
                                    <m:e>
                                      <m:r>
                                        <a:rPr lang="id-ID" sz="1900" b="0" i="1">
                                          <a:latin typeface="Cambria Math" panose="02040503050406030204" pitchFamily="18" charset="0"/>
                                        </a:rPr>
                                        <m:t>𝜔</m:t>
                                      </m:r>
                                    </m:e>
                                    <m:sub>
                                      <m:r>
                                        <a:rPr lang="id-ID" sz="1900" b="0" i="1">
                                          <a:latin typeface="Cambria Math" panose="02040503050406030204" pitchFamily="18" charset="0"/>
                                        </a:rPr>
                                        <m:t>𝐿</m:t>
                                      </m:r>
                                    </m:sub>
                                  </m:sSub>
                                  <m:r>
                                    <a:rPr lang="id-ID" sz="1900" b="0" i="1">
                                      <a:latin typeface="Cambria Math" panose="02040503050406030204" pitchFamily="18" charset="0"/>
                                    </a:rPr>
                                    <m:t>𝑡</m:t>
                                  </m:r>
                                </m:e>
                              </m:d>
                            </m:sup>
                          </m:sSup>
                          <m:sSup>
                            <m:sSupPr>
                              <m:ctrlPr>
                                <a:rPr lang="id-ID" sz="1900" b="0" i="1">
                                  <a:latin typeface="Cambria Math" panose="02040503050406030204" pitchFamily="18" charset="0"/>
                                </a:rPr>
                              </m:ctrlPr>
                            </m:sSupPr>
                            <m:e>
                              <m:r>
                                <a:rPr lang="id-ID" sz="1900" b="0" i="1">
                                  <a:latin typeface="Cambria Math" panose="02040503050406030204" pitchFamily="18" charset="0"/>
                                </a:rPr>
                                <m:t>𝑎</m:t>
                              </m:r>
                            </m:e>
                            <m:sup>
                              <m:r>
                                <a:rPr lang="id-ID" sz="1900" b="0" i="1">
                                  <a:latin typeface="Cambria Math" panose="02040503050406030204" pitchFamily="18" charset="0"/>
                                </a:rPr>
                                <m:t>+</m:t>
                              </m:r>
                            </m:sup>
                          </m:sSup>
                          <m:r>
                            <a:rPr lang="id-ID" sz="1900" b="0" i="1">
                              <a:latin typeface="Cambria Math" panose="02040503050406030204" pitchFamily="18" charset="0"/>
                            </a:rPr>
                            <m:t>#</m:t>
                          </m:r>
                          <m:d>
                            <m:dPr>
                              <m:ctrlPr>
                                <a:rPr lang="id-ID" sz="1900" b="0" i="1">
                                  <a:latin typeface="Cambria Math" panose="02040503050406030204" pitchFamily="18" charset="0"/>
                                </a:rPr>
                              </m:ctrlPr>
                            </m:dPr>
                            <m:e>
                              <m:r>
                                <a:rPr lang="id-ID" sz="1900" b="0" i="1">
                                  <a:latin typeface="Cambria Math" panose="02040503050406030204" pitchFamily="18" charset="0"/>
                                </a:rPr>
                                <m:t>2</m:t>
                              </m:r>
                            </m:e>
                          </m:d>
                        </m:e>
                      </m:eqArr>
                    </m:oMath>
                  </m:oMathPara>
                </a14:m>
                <a:endParaRPr lang="id-ID" sz="1900" b="0" dirty="0"/>
              </a:p>
              <a:p>
                <a:pPr marL="0" indent="0" algn="just">
                  <a:buNone/>
                </a:pPr>
                <a:r>
                  <a:rPr lang="id-ID" sz="1900" dirty="0" err="1"/>
                  <a:t>Dimana</a:t>
                </a:r>
                <a:r>
                  <a:rPr lang="id-ID" sz="1900" dirty="0"/>
                  <a:t> </a:t>
                </a:r>
                <a14:m>
                  <m:oMath xmlns:m="http://schemas.openxmlformats.org/officeDocument/2006/math">
                    <m:sSub>
                      <m:sSubPr>
                        <m:ctrlPr>
                          <a:rPr lang="id-ID" sz="1900" b="0" i="1">
                            <a:latin typeface="Cambria Math" panose="02040503050406030204" pitchFamily="18" charset="0"/>
                          </a:rPr>
                        </m:ctrlPr>
                      </m:sSubPr>
                      <m:e>
                        <m:r>
                          <a:rPr lang="id-ID" sz="1900" b="0" i="1">
                            <a:latin typeface="Cambria Math" panose="02040503050406030204" pitchFamily="18" charset="0"/>
                          </a:rPr>
                          <m:t>𝜔</m:t>
                        </m:r>
                      </m:e>
                      <m:sub>
                        <m:r>
                          <a:rPr lang="id-ID" sz="1900" b="0" i="1">
                            <a:latin typeface="Cambria Math" panose="02040503050406030204" pitchFamily="18" charset="0"/>
                          </a:rPr>
                          <m:t>𝐿</m:t>
                        </m:r>
                      </m:sub>
                    </m:sSub>
                    <m:r>
                      <a:rPr lang="id-ID" sz="1900" b="0" i="1">
                        <a:latin typeface="Cambria Math" panose="02040503050406030204" pitchFamily="18" charset="0"/>
                      </a:rPr>
                      <m:t>=</m:t>
                    </m:r>
                    <m:r>
                      <a:rPr lang="id-ID" sz="1900" b="0" i="1">
                        <a:latin typeface="Cambria Math" panose="02040503050406030204" pitchFamily="18" charset="0"/>
                      </a:rPr>
                      <m:t>𝑓𝑟𝑒𝑘𝑢𝑒𝑛𝑠𝑖</m:t>
                    </m:r>
                    <m:r>
                      <a:rPr lang="id-ID" sz="1900" b="0" i="1">
                        <a:latin typeface="Cambria Math" panose="02040503050406030204" pitchFamily="18" charset="0"/>
                      </a:rPr>
                      <m:t> </m:t>
                    </m:r>
                    <m:r>
                      <a:rPr lang="id-ID" sz="1900" b="0" i="1">
                        <a:latin typeface="Cambria Math" panose="02040503050406030204" pitchFamily="18" charset="0"/>
                      </a:rPr>
                      <m:t>𝑙𝑎𝑠𝑒𝑟</m:t>
                    </m:r>
                  </m:oMath>
                </a14:m>
                <a:r>
                  <a:rPr lang="id-ID" sz="1900" b="0" i="1" dirty="0">
                    <a:latin typeface="Cambria Math" panose="02040503050406030204" pitchFamily="18" charset="0"/>
                  </a:rPr>
                  <a:t>,</a:t>
                </a:r>
              </a:p>
              <a:p>
                <a:pPr marL="0" indent="0" algn="just">
                  <a:buNone/>
                </a:pPr>
                <a14:m>
                  <m:oMath xmlns:m="http://schemas.openxmlformats.org/officeDocument/2006/math">
                    <m:r>
                      <a:rPr lang="id-ID" sz="1900" b="0" i="1">
                        <a:latin typeface="Cambria Math" panose="02040503050406030204" pitchFamily="18" charset="0"/>
                      </a:rPr>
                      <m:t>𝑎</m:t>
                    </m:r>
                    <m:r>
                      <a:rPr lang="id-ID" sz="1900" b="0" i="1">
                        <a:latin typeface="Cambria Math" panose="02040503050406030204" pitchFamily="18" charset="0"/>
                      </a:rPr>
                      <m:t> </m:t>
                    </m:r>
                    <m:r>
                      <a:rPr lang="id-ID" sz="1900" b="0" i="1">
                        <a:latin typeface="Cambria Math" panose="02040503050406030204" pitchFamily="18" charset="0"/>
                      </a:rPr>
                      <m:t>𝑑𝑎𝑛</m:t>
                    </m:r>
                    <m:r>
                      <a:rPr lang="id-ID" sz="1900" b="0" i="1">
                        <a:latin typeface="Cambria Math" panose="02040503050406030204" pitchFamily="18" charset="0"/>
                      </a:rPr>
                      <m:t> </m:t>
                    </m:r>
                    <m:sSup>
                      <m:sSupPr>
                        <m:ctrlPr>
                          <a:rPr lang="id-ID" sz="1900" b="0" i="1">
                            <a:latin typeface="Cambria Math" panose="02040503050406030204" pitchFamily="18" charset="0"/>
                          </a:rPr>
                        </m:ctrlPr>
                      </m:sSupPr>
                      <m:e>
                        <m:r>
                          <a:rPr lang="id-ID" sz="1900" b="0" i="1">
                            <a:latin typeface="Cambria Math" panose="02040503050406030204" pitchFamily="18" charset="0"/>
                          </a:rPr>
                          <m:t>𝑎</m:t>
                        </m:r>
                      </m:e>
                      <m:sup>
                        <m:r>
                          <a:rPr lang="id-ID" sz="1900" b="0" i="1">
                            <a:latin typeface="Cambria Math" panose="02040503050406030204" pitchFamily="18" charset="0"/>
                          </a:rPr>
                          <m:t>+</m:t>
                        </m:r>
                      </m:sup>
                    </m:sSup>
                    <m:r>
                      <a:rPr lang="id-ID" sz="1900" b="0" i="1">
                        <a:latin typeface="Cambria Math" panose="02040503050406030204" pitchFamily="18" charset="0"/>
                      </a:rPr>
                      <m:t>=</m:t>
                    </m:r>
                    <m:r>
                      <a:rPr lang="id-ID" sz="1900" b="0" i="1">
                        <a:latin typeface="Cambria Math" panose="02040503050406030204" pitchFamily="18" charset="0"/>
                      </a:rPr>
                      <m:t>𝑏𝑜𝑠𝑜𝑛𝑖𝑐</m:t>
                    </m:r>
                    <m:r>
                      <a:rPr lang="id-ID" sz="1900" b="0" i="1">
                        <a:latin typeface="Cambria Math" panose="02040503050406030204" pitchFamily="18" charset="0"/>
                      </a:rPr>
                      <m:t> </m:t>
                    </m:r>
                    <m:r>
                      <a:rPr lang="id-ID" sz="1900" b="0" i="1">
                        <a:latin typeface="Cambria Math" panose="02040503050406030204" pitchFamily="18" charset="0"/>
                      </a:rPr>
                      <m:t>𝑜𝑝𝑒𝑟𝑎𝑡𝑜𝑟</m:t>
                    </m:r>
                    <m:r>
                      <a:rPr lang="id-ID" sz="1900" b="0" i="1">
                        <a:latin typeface="Cambria Math" panose="02040503050406030204" pitchFamily="18" charset="0"/>
                      </a:rPr>
                      <m:t> </m:t>
                    </m:r>
                    <m:r>
                      <a:rPr lang="id-ID" sz="1900" b="0" i="1">
                        <a:latin typeface="Cambria Math" panose="02040503050406030204" pitchFamily="18" charset="0"/>
                      </a:rPr>
                      <m:t>𝑜𝑝𝑡𝑖𝑐𝑎𝑙</m:t>
                    </m:r>
                    <m:r>
                      <a:rPr lang="id-ID" sz="1900" b="0" i="1">
                        <a:latin typeface="Cambria Math" panose="02040503050406030204" pitchFamily="18" charset="0"/>
                      </a:rPr>
                      <m:t> </m:t>
                    </m:r>
                    <m:r>
                      <a:rPr lang="id-ID" sz="1900" b="0" i="1">
                        <a:latin typeface="Cambria Math" panose="02040503050406030204" pitchFamily="18" charset="0"/>
                      </a:rPr>
                      <m:t>𝑚𝑜𝑑𝑒</m:t>
                    </m:r>
                  </m:oMath>
                </a14:m>
                <a:r>
                  <a:rPr lang="id-ID" sz="1900" dirty="0"/>
                  <a:t>,</a:t>
                </a:r>
              </a:p>
              <a:p>
                <a:pPr marL="0" indent="0" algn="just">
                  <a:buNone/>
                </a:pPr>
                <a14:m>
                  <m:oMath xmlns:m="http://schemas.openxmlformats.org/officeDocument/2006/math">
                    <m:r>
                      <m:rPr>
                        <m:sty m:val="p"/>
                      </m:rPr>
                      <a:rPr lang="id-ID" sz="1900" b="0" i="0">
                        <a:latin typeface="Cambria Math" panose="02040503050406030204" pitchFamily="18" charset="0"/>
                      </a:rPr>
                      <m:t>Ω</m:t>
                    </m:r>
                    <m:r>
                      <a:rPr lang="id-ID" sz="1900" b="0" i="1">
                        <a:latin typeface="Cambria Math" panose="02040503050406030204" pitchFamily="18" charset="0"/>
                      </a:rPr>
                      <m:t>=</m:t>
                    </m:r>
                    <m:rad>
                      <m:radPr>
                        <m:degHide m:val="on"/>
                        <m:ctrlPr>
                          <a:rPr lang="id-ID" sz="1900" b="0" i="1">
                            <a:latin typeface="Cambria Math" panose="02040503050406030204" pitchFamily="18" charset="0"/>
                          </a:rPr>
                        </m:ctrlPr>
                      </m:radPr>
                      <m:deg/>
                      <m:e>
                        <m:f>
                          <m:fPr>
                            <m:ctrlPr>
                              <a:rPr lang="id-ID" sz="1900" b="0" i="1">
                                <a:latin typeface="Cambria Math" panose="02040503050406030204" pitchFamily="18" charset="0"/>
                              </a:rPr>
                            </m:ctrlPr>
                          </m:fPr>
                          <m:num>
                            <m:sSub>
                              <m:sSubPr>
                                <m:ctrlPr>
                                  <a:rPr lang="id-ID" sz="1900" b="0" i="1">
                                    <a:latin typeface="Cambria Math" panose="02040503050406030204" pitchFamily="18" charset="0"/>
                                  </a:rPr>
                                </m:ctrlPr>
                              </m:sSubPr>
                              <m:e>
                                <m:r>
                                  <a:rPr lang="id-ID" sz="1900" b="0" i="1">
                                    <a:latin typeface="Cambria Math" panose="02040503050406030204" pitchFamily="18" charset="0"/>
                                  </a:rPr>
                                  <m:t>𝜅</m:t>
                                </m:r>
                              </m:e>
                              <m:sub>
                                <m:r>
                                  <a:rPr lang="id-ID" sz="1900" b="0" i="1">
                                    <a:latin typeface="Cambria Math" panose="02040503050406030204" pitchFamily="18" charset="0"/>
                                  </a:rPr>
                                  <m:t>𝑒𝑥</m:t>
                                </m:r>
                              </m:sub>
                            </m:sSub>
                            <m:r>
                              <a:rPr lang="id-ID" sz="1900" b="0" i="1">
                                <a:latin typeface="Cambria Math" panose="02040503050406030204" pitchFamily="18" charset="0"/>
                              </a:rPr>
                              <m:t>𝑃</m:t>
                            </m:r>
                          </m:num>
                          <m:den>
                            <m:r>
                              <a:rPr lang="id-ID" sz="1900" b="0" i="1">
                                <a:latin typeface="Cambria Math" panose="02040503050406030204" pitchFamily="18" charset="0"/>
                              </a:rPr>
                              <m:t>ℏ</m:t>
                            </m:r>
                            <m:sSub>
                              <m:sSubPr>
                                <m:ctrlPr>
                                  <a:rPr lang="id-ID" sz="1900" b="0" i="1">
                                    <a:latin typeface="Cambria Math" panose="02040503050406030204" pitchFamily="18" charset="0"/>
                                  </a:rPr>
                                </m:ctrlPr>
                              </m:sSubPr>
                              <m:e>
                                <m:r>
                                  <a:rPr lang="id-ID" sz="1900" b="0" i="1">
                                    <a:latin typeface="Cambria Math" panose="02040503050406030204" pitchFamily="18" charset="0"/>
                                  </a:rPr>
                                  <m:t>𝜔</m:t>
                                </m:r>
                              </m:e>
                              <m:sub>
                                <m:r>
                                  <a:rPr lang="id-ID" sz="1900" b="0" i="1">
                                    <a:latin typeface="Cambria Math" panose="02040503050406030204" pitchFamily="18" charset="0"/>
                                  </a:rPr>
                                  <m:t>𝐿</m:t>
                                </m:r>
                              </m:sub>
                            </m:sSub>
                          </m:den>
                        </m:f>
                      </m:e>
                    </m:rad>
                    <m:sSup>
                      <m:sSupPr>
                        <m:ctrlPr>
                          <a:rPr lang="id-ID" sz="1900" b="0" i="1">
                            <a:latin typeface="Cambria Math" panose="02040503050406030204" pitchFamily="18" charset="0"/>
                          </a:rPr>
                        </m:ctrlPr>
                      </m:sSupPr>
                      <m:e>
                        <m:r>
                          <a:rPr lang="id-ID" sz="1900" b="0" i="1">
                            <a:latin typeface="Cambria Math" panose="02040503050406030204" pitchFamily="18" charset="0"/>
                          </a:rPr>
                          <m:t>𝑒</m:t>
                        </m:r>
                      </m:e>
                      <m:sup>
                        <m:r>
                          <a:rPr lang="id-ID" sz="1900" b="0" i="1">
                            <a:latin typeface="Cambria Math" panose="02040503050406030204" pitchFamily="18" charset="0"/>
                          </a:rPr>
                          <m:t>𝑖</m:t>
                        </m:r>
                        <m:r>
                          <a:rPr lang="id-ID" sz="1900" b="0" i="1">
                            <a:latin typeface="Cambria Math" panose="02040503050406030204" pitchFamily="18" charset="0"/>
                          </a:rPr>
                          <m:t>𝜙</m:t>
                        </m:r>
                      </m:sup>
                    </m:sSup>
                    <m:r>
                      <a:rPr lang="id-ID" sz="1900" b="0" i="1">
                        <a:latin typeface="Cambria Math" panose="02040503050406030204" pitchFamily="18" charset="0"/>
                      </a:rPr>
                      <m:t>=</m:t>
                    </m:r>
                    <m:r>
                      <a:rPr lang="id-ID" sz="1900" b="0" i="1">
                        <a:latin typeface="Cambria Math" panose="02040503050406030204" pitchFamily="18" charset="0"/>
                      </a:rPr>
                      <m:t>𝑑𝑟𝑖𝑣𝑖𝑛𝑔</m:t>
                    </m:r>
                    <m:r>
                      <a:rPr lang="id-ID" sz="1900" b="0" i="1">
                        <a:latin typeface="Cambria Math" panose="02040503050406030204" pitchFamily="18" charset="0"/>
                      </a:rPr>
                      <m:t> </m:t>
                    </m:r>
                    <m:r>
                      <a:rPr lang="id-ID" sz="1900" b="0" i="1">
                        <a:latin typeface="Cambria Math" panose="02040503050406030204" pitchFamily="18" charset="0"/>
                      </a:rPr>
                      <m:t>𝑠𝑡𝑟𝑒𝑛𝑔𝑡h</m:t>
                    </m:r>
                  </m:oMath>
                </a14:m>
                <a:r>
                  <a:rPr lang="id-ID" sz="1900" dirty="0"/>
                  <a:t>,</a:t>
                </a:r>
              </a:p>
              <a:p>
                <a:pPr marL="0" indent="0" algn="just">
                  <a:buNone/>
                </a:pPr>
                <a14:m>
                  <m:oMath xmlns:m="http://schemas.openxmlformats.org/officeDocument/2006/math">
                    <m:sSub>
                      <m:sSubPr>
                        <m:ctrlPr>
                          <a:rPr lang="id-ID" sz="1900" b="0" i="1">
                            <a:latin typeface="Cambria Math" panose="02040503050406030204" pitchFamily="18" charset="0"/>
                          </a:rPr>
                        </m:ctrlPr>
                      </m:sSubPr>
                      <m:e>
                        <m:r>
                          <a:rPr lang="id-ID" sz="1900" b="0" i="1">
                            <a:latin typeface="Cambria Math" panose="02040503050406030204" pitchFamily="18" charset="0"/>
                          </a:rPr>
                          <m:t>𝜅</m:t>
                        </m:r>
                      </m:e>
                      <m:sub>
                        <m:r>
                          <a:rPr lang="id-ID" sz="1900" b="0" i="1">
                            <a:latin typeface="Cambria Math" panose="02040503050406030204" pitchFamily="18" charset="0"/>
                          </a:rPr>
                          <m:t>𝑒𝑥</m:t>
                        </m:r>
                      </m:sub>
                    </m:sSub>
                    <m:r>
                      <a:rPr lang="id-ID" sz="1900" b="0" i="1">
                        <a:latin typeface="Cambria Math" panose="02040503050406030204" pitchFamily="18" charset="0"/>
                      </a:rPr>
                      <m:t>=</m:t>
                    </m:r>
                    <m:r>
                      <a:rPr lang="id-ID" sz="1900" b="0" i="1">
                        <a:latin typeface="Cambria Math" panose="02040503050406030204" pitchFamily="18" charset="0"/>
                      </a:rPr>
                      <m:t>𝑑𝑒𝑐𝑎𝑦</m:t>
                    </m:r>
                    <m:r>
                      <a:rPr lang="id-ID" sz="1900" b="0" i="1">
                        <a:latin typeface="Cambria Math" panose="02040503050406030204" pitchFamily="18" charset="0"/>
                      </a:rPr>
                      <m:t> </m:t>
                    </m:r>
                    <m:r>
                      <a:rPr lang="id-ID" sz="1900" b="0" i="1">
                        <a:latin typeface="Cambria Math" panose="02040503050406030204" pitchFamily="18" charset="0"/>
                      </a:rPr>
                      <m:t>𝑟𝑎𝑡𝑒</m:t>
                    </m:r>
                    <m:r>
                      <a:rPr lang="id-ID" sz="1900" b="0" i="1">
                        <a:latin typeface="Cambria Math" panose="02040503050406030204" pitchFamily="18" charset="0"/>
                      </a:rPr>
                      <m:t> </m:t>
                    </m:r>
                    <m:r>
                      <a:rPr lang="id-ID" sz="1900" b="0" i="1">
                        <a:latin typeface="Cambria Math" panose="02040503050406030204" pitchFamily="18" charset="0"/>
                      </a:rPr>
                      <m:t>𝑜𝑓</m:t>
                    </m:r>
                    <m:r>
                      <a:rPr lang="id-ID" sz="1900" b="0" i="1">
                        <a:latin typeface="Cambria Math" panose="02040503050406030204" pitchFamily="18" charset="0"/>
                      </a:rPr>
                      <m:t> </m:t>
                    </m:r>
                    <m:r>
                      <a:rPr lang="id-ID" sz="1900" b="0" i="1">
                        <a:latin typeface="Cambria Math" panose="02040503050406030204" pitchFamily="18" charset="0"/>
                      </a:rPr>
                      <m:t>𝑖𝑛𝑝𝑢𝑡</m:t>
                    </m:r>
                    <m:r>
                      <a:rPr lang="id-ID" sz="1900" b="0" i="1">
                        <a:latin typeface="Cambria Math" panose="02040503050406030204" pitchFamily="18" charset="0"/>
                      </a:rPr>
                      <m:t>−</m:t>
                    </m:r>
                    <m:r>
                      <a:rPr lang="id-ID" sz="1900" b="0" i="1">
                        <a:latin typeface="Cambria Math" panose="02040503050406030204" pitchFamily="18" charset="0"/>
                      </a:rPr>
                      <m:t>𝑐𝑎𝑣𝑖𝑡𝑦</m:t>
                    </m:r>
                    <m:r>
                      <a:rPr lang="id-ID" sz="1900" b="0" i="1">
                        <a:latin typeface="Cambria Math" panose="02040503050406030204" pitchFamily="18" charset="0"/>
                      </a:rPr>
                      <m:t>  </m:t>
                    </m:r>
                    <m:r>
                      <a:rPr lang="id-ID" sz="1900" b="0" i="1">
                        <a:latin typeface="Cambria Math" panose="02040503050406030204" pitchFamily="18" charset="0"/>
                      </a:rPr>
                      <m:t>𝑐𝑜𝑢𝑝𝑙𝑖𝑛𝑔</m:t>
                    </m:r>
                  </m:oMath>
                </a14:m>
                <a:r>
                  <a:rPr lang="id-ID" sz="1900" dirty="0"/>
                  <a:t>,</a:t>
                </a:r>
              </a:p>
              <a:p>
                <a:pPr marL="0" indent="0" algn="just">
                  <a:buNone/>
                </a:pPr>
                <a14:m>
                  <m:oMath xmlns:m="http://schemas.openxmlformats.org/officeDocument/2006/math">
                    <m:r>
                      <a:rPr lang="id-ID" sz="1900" b="0" i="1">
                        <a:latin typeface="Cambria Math" panose="02040503050406030204" pitchFamily="18" charset="0"/>
                      </a:rPr>
                      <m:t>𝑃</m:t>
                    </m:r>
                    <m:r>
                      <a:rPr lang="id-ID" sz="1900" b="0" i="1">
                        <a:latin typeface="Cambria Math" panose="02040503050406030204" pitchFamily="18" charset="0"/>
                      </a:rPr>
                      <m:t>=</m:t>
                    </m:r>
                    <m:r>
                      <a:rPr lang="id-ID" sz="1900" b="0" i="1">
                        <a:latin typeface="Cambria Math" panose="02040503050406030204" pitchFamily="18" charset="0"/>
                      </a:rPr>
                      <m:t>𝑖𝑛𝑝𝑢𝑡</m:t>
                    </m:r>
                    <m:r>
                      <a:rPr lang="id-ID" sz="1900" b="0" i="1">
                        <a:latin typeface="Cambria Math" panose="02040503050406030204" pitchFamily="18" charset="0"/>
                      </a:rPr>
                      <m:t> </m:t>
                    </m:r>
                    <m:r>
                      <a:rPr lang="id-ID" sz="1900" b="0" i="1">
                        <a:latin typeface="Cambria Math" panose="02040503050406030204" pitchFamily="18" charset="0"/>
                      </a:rPr>
                      <m:t>𝑙𝑎𝑠𝑒𝑟</m:t>
                    </m:r>
                    <m:r>
                      <a:rPr lang="id-ID" sz="1900" b="0" i="1">
                        <a:latin typeface="Cambria Math" panose="02040503050406030204" pitchFamily="18" charset="0"/>
                      </a:rPr>
                      <m:t> </m:t>
                    </m:r>
                    <m:r>
                      <a:rPr lang="id-ID" sz="1900" b="0" i="1">
                        <a:latin typeface="Cambria Math" panose="02040503050406030204" pitchFamily="18" charset="0"/>
                      </a:rPr>
                      <m:t>𝑝𝑜𝑤𝑒𝑟</m:t>
                    </m:r>
                  </m:oMath>
                </a14:m>
                <a:r>
                  <a:rPr lang="id-ID" sz="1900" dirty="0"/>
                  <a:t>, dan</a:t>
                </a:r>
              </a:p>
              <a:p>
                <a:pPr marL="0" indent="0" algn="just">
                  <a:buNone/>
                </a:pPr>
                <a14:m>
                  <m:oMath xmlns:m="http://schemas.openxmlformats.org/officeDocument/2006/math">
                    <m:r>
                      <a:rPr lang="id-ID" sz="1900" b="0" i="1">
                        <a:latin typeface="Cambria Math" panose="02040503050406030204" pitchFamily="18" charset="0"/>
                      </a:rPr>
                      <m:t>𝜙</m:t>
                    </m:r>
                    <m:r>
                      <a:rPr lang="id-ID" sz="1900" b="0" i="1">
                        <a:latin typeface="Cambria Math" panose="02040503050406030204" pitchFamily="18" charset="0"/>
                      </a:rPr>
                      <m:t>=</m:t>
                    </m:r>
                    <m:r>
                      <a:rPr lang="id-ID" sz="1900" b="0" i="1">
                        <a:latin typeface="Cambria Math" panose="02040503050406030204" pitchFamily="18" charset="0"/>
                      </a:rPr>
                      <m:t>𝑖𝑛𝑖𝑡𝑖𝑎𝑙</m:t>
                    </m:r>
                    <m:r>
                      <a:rPr lang="id-ID" sz="1900" b="0" i="1">
                        <a:latin typeface="Cambria Math" panose="02040503050406030204" pitchFamily="18" charset="0"/>
                      </a:rPr>
                      <m:t> </m:t>
                    </m:r>
                    <m:r>
                      <a:rPr lang="id-ID" sz="1900" b="0" i="1">
                        <a:latin typeface="Cambria Math" panose="02040503050406030204" pitchFamily="18" charset="0"/>
                      </a:rPr>
                      <m:t>𝑝h𝑎𝑠𝑒</m:t>
                    </m:r>
                    <m:r>
                      <a:rPr lang="id-ID" sz="1900" b="0" i="1">
                        <a:latin typeface="Cambria Math" panose="02040503050406030204" pitchFamily="18" charset="0"/>
                      </a:rPr>
                      <m:t> </m:t>
                    </m:r>
                    <m:r>
                      <a:rPr lang="id-ID" sz="1900" b="0" i="1">
                        <a:latin typeface="Cambria Math" panose="02040503050406030204" pitchFamily="18" charset="0"/>
                      </a:rPr>
                      <m:t>𝑜𝑓</m:t>
                    </m:r>
                    <m:r>
                      <a:rPr lang="id-ID" sz="1900" b="0" i="1">
                        <a:latin typeface="Cambria Math" panose="02040503050406030204" pitchFamily="18" charset="0"/>
                      </a:rPr>
                      <m:t> </m:t>
                    </m:r>
                    <m:r>
                      <a:rPr lang="id-ID" sz="1900" b="0" i="1">
                        <a:latin typeface="Cambria Math" panose="02040503050406030204" pitchFamily="18" charset="0"/>
                      </a:rPr>
                      <m:t>𝑙𝑎𝑠𝑒𝑟</m:t>
                    </m:r>
                  </m:oMath>
                </a14:m>
                <a:r>
                  <a:rPr lang="id-ID" sz="1900" dirty="0"/>
                  <a:t>.</a:t>
                </a:r>
              </a:p>
              <a:p>
                <a:pPr marL="0" indent="0" algn="just">
                  <a:buNone/>
                </a:pPr>
                <a:endParaRPr lang="id-ID" sz="1900" dirty="0"/>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761802" y="2895604"/>
                <a:ext cx="5195653" cy="3613149"/>
              </a:xfrm>
              <a:blipFill>
                <a:blip r:embed="rId2"/>
                <a:stretch>
                  <a:fillRect l="-1174" t="-13491" r="-1056" b="-4047"/>
                </a:stretch>
              </a:blipFill>
            </p:spPr>
            <p:txBody>
              <a:bodyPr/>
              <a:lstStyle/>
              <a:p>
                <a:r>
                  <a:rPr lang="en-ID">
                    <a:noFill/>
                  </a:rPr>
                  <a:t> </a:t>
                </a:r>
              </a:p>
            </p:txBody>
          </p:sp>
        </mc:Fallback>
      </mc:AlternateContent>
      <p:pic>
        <p:nvPicPr>
          <p:cNvPr id="5" name="Picture 4" descr="Formulae written on a blackboard">
            <a:extLst>
              <a:ext uri="{FF2B5EF4-FFF2-40B4-BE49-F238E27FC236}">
                <a16:creationId xmlns:a16="http://schemas.microsoft.com/office/drawing/2014/main" id="{67F3F4DC-2623-9299-F620-F988BB05368B}"/>
              </a:ext>
            </a:extLst>
          </p:cNvPr>
          <p:cNvPicPr>
            <a:picLocks noChangeAspect="1"/>
          </p:cNvPicPr>
          <p:nvPr/>
        </p:nvPicPr>
        <p:blipFill rotWithShape="1">
          <a:blip r:embed="rId3"/>
          <a:srcRect l="18401" r="22199" b="-2"/>
          <a:stretch/>
        </p:blipFill>
        <p:spPr>
          <a:xfrm>
            <a:off x="6096000" y="1"/>
            <a:ext cx="6102825" cy="6858000"/>
          </a:xfrm>
          <a:prstGeom prst="rect">
            <a:avLst/>
          </a:prstGeom>
        </p:spPr>
      </p:pic>
    </p:spTree>
    <p:extLst>
      <p:ext uri="{BB962C8B-B14F-4D97-AF65-F5344CB8AC3E}">
        <p14:creationId xmlns:p14="http://schemas.microsoft.com/office/powerpoint/2010/main" val="336330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572493" y="238539"/>
            <a:ext cx="11018520" cy="1434415"/>
          </a:xfrm>
        </p:spPr>
        <p:txBody>
          <a:bodyPr anchor="b">
            <a:normAutofit/>
          </a:bodyPr>
          <a:lstStyle/>
          <a:p>
            <a:r>
              <a:rPr lang="id-ID" sz="4600"/>
              <a:t>4. Penjelasan Physical Principles of CO sensing</a:t>
            </a:r>
            <a:endParaRPr lang="en-ID" sz="4600"/>
          </a:p>
        </p:txBody>
      </p:sp>
      <p:sp>
        <p:nvSpPr>
          <p:cNvPr id="2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572493" y="2071316"/>
                <a:ext cx="6713552" cy="4119172"/>
              </a:xfrm>
            </p:spPr>
            <p:txBody>
              <a:bodyPr anchor="t">
                <a:normAutofit/>
              </a:bodyPr>
              <a:lstStyle/>
              <a:p>
                <a:pPr marL="0" indent="0">
                  <a:buNone/>
                </a:pPr>
                <a:r>
                  <a:rPr lang="id-ID" sz="2000" dirty="0"/>
                  <a:t>Untuk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𝐻</m:t>
                        </m:r>
                      </m:e>
                      <m:sub>
                        <m:r>
                          <a:rPr lang="id-ID" sz="2000" b="0" i="1">
                            <a:latin typeface="Cambria Math" panose="02040503050406030204" pitchFamily="18" charset="0"/>
                          </a:rPr>
                          <m:t>𝑓𝑟𝑒𝑒</m:t>
                        </m:r>
                      </m:sub>
                    </m:sSub>
                  </m:oMath>
                </a14:m>
                <a:r>
                  <a:rPr lang="id-ID" sz="2000" dirty="0"/>
                  <a:t> merupakan energi tidak terkopel dari </a:t>
                </a:r>
                <a:r>
                  <a:rPr lang="id-ID" sz="2000" dirty="0" err="1"/>
                  <a:t>optical</a:t>
                </a:r>
                <a:r>
                  <a:rPr lang="id-ID" sz="2000" dirty="0"/>
                  <a:t> mode dan </a:t>
                </a:r>
                <a:r>
                  <a:rPr lang="id-ID" sz="2000" dirty="0" err="1"/>
                  <a:t>mechanical</a:t>
                </a:r>
                <a:r>
                  <a:rPr lang="id-ID" sz="2000" dirty="0"/>
                  <a:t> mode dengan bentuk </a:t>
                </a:r>
                <a:r>
                  <a:rPr lang="id-ID" sz="2000" dirty="0" err="1"/>
                  <a:t>hamiltonian</a:t>
                </a:r>
                <a:r>
                  <a:rPr lang="id-ID" sz="2000" dirty="0"/>
                  <a:t> berikut</a:t>
                </a:r>
              </a:p>
              <a:p>
                <a:pPr marL="0" indent="0">
                  <a:buNone/>
                </a:pPr>
                <a14:m>
                  <m:oMathPara xmlns:m="http://schemas.openxmlformats.org/officeDocument/2006/math">
                    <m:oMathParaPr>
                      <m:jc m:val="centerGroup"/>
                    </m:oMathParaPr>
                    <m:oMath xmlns:m="http://schemas.openxmlformats.org/officeDocument/2006/math">
                      <m:eqArr>
                        <m:eqArrPr>
                          <m:ctrlPr>
                            <a:rPr lang="id-ID" sz="2000" b="0" i="1">
                              <a:latin typeface="Cambria Math" panose="02040503050406030204" pitchFamily="18" charset="0"/>
                            </a:rPr>
                          </m:ctrlPr>
                        </m:eqArrPr>
                        <m:e>
                          <m:sSub>
                            <m:sSubPr>
                              <m:ctrlPr>
                                <a:rPr lang="id-ID" sz="2000" b="0" i="1">
                                  <a:latin typeface="Cambria Math" panose="02040503050406030204" pitchFamily="18" charset="0"/>
                                </a:rPr>
                              </m:ctrlPr>
                            </m:sSubPr>
                            <m:e>
                              <m:r>
                                <a:rPr lang="id-ID" sz="2000" b="0" i="1">
                                  <a:latin typeface="Cambria Math" panose="02040503050406030204" pitchFamily="18" charset="0"/>
                                </a:rPr>
                                <m:t>𝐻</m:t>
                              </m:r>
                            </m:e>
                            <m:sub>
                              <m:r>
                                <a:rPr lang="id-ID" sz="2000" b="0" i="1">
                                  <a:latin typeface="Cambria Math" panose="02040503050406030204" pitchFamily="18" charset="0"/>
                                </a:rPr>
                                <m:t>𝑓𝑟𝑒𝑒</m:t>
                              </m:r>
                            </m:sub>
                          </m:sSub>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𝑐</m:t>
                              </m:r>
                            </m:sub>
                          </m:sSub>
                          <m:sSup>
                            <m:sSupPr>
                              <m:ctrlPr>
                                <a:rPr lang="id-ID" sz="2000" b="0" i="1">
                                  <a:latin typeface="Cambria Math" panose="02040503050406030204" pitchFamily="18" charset="0"/>
                                </a:rPr>
                              </m:ctrlPr>
                            </m:sSupPr>
                            <m:e>
                              <m:r>
                                <a:rPr lang="id-ID" sz="2000" b="0" i="1">
                                  <a:latin typeface="Cambria Math" panose="02040503050406030204" pitchFamily="18" charset="0"/>
                                </a:rPr>
                                <m:t>𝑎</m:t>
                              </m:r>
                            </m:e>
                            <m:sup>
                              <m:r>
                                <a:rPr lang="id-ID" sz="2000" b="0" i="1">
                                  <a:latin typeface="Cambria Math" panose="02040503050406030204" pitchFamily="18" charset="0"/>
                                </a:rPr>
                                <m:t>+</m:t>
                              </m:r>
                            </m:sup>
                          </m:sSup>
                          <m:r>
                            <a:rPr lang="id-ID" sz="2000" b="0" i="1">
                              <a:latin typeface="Cambria Math" panose="02040503050406030204" pitchFamily="18" charset="0"/>
                            </a:rPr>
                            <m:t>𝑎</m:t>
                          </m:r>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𝑚</m:t>
                              </m:r>
                            </m:sub>
                          </m:sSub>
                          <m:sSup>
                            <m:sSupPr>
                              <m:ctrlPr>
                                <a:rPr lang="id-ID" sz="2000" b="0" i="1">
                                  <a:latin typeface="Cambria Math" panose="02040503050406030204" pitchFamily="18" charset="0"/>
                                </a:rPr>
                              </m:ctrlPr>
                            </m:sSupPr>
                            <m:e>
                              <m:r>
                                <a:rPr lang="id-ID" sz="2000" b="0" i="1">
                                  <a:latin typeface="Cambria Math" panose="02040503050406030204" pitchFamily="18" charset="0"/>
                                </a:rPr>
                                <m:t>𝑏</m:t>
                              </m:r>
                            </m:e>
                            <m:sup>
                              <m:r>
                                <a:rPr lang="id-ID" sz="2000" b="0" i="1">
                                  <a:latin typeface="Cambria Math" panose="02040503050406030204" pitchFamily="18" charset="0"/>
                                </a:rPr>
                                <m:t>+</m:t>
                              </m:r>
                            </m:sup>
                          </m:sSup>
                          <m:r>
                            <a:rPr lang="id-ID" sz="2000" b="0" i="1">
                              <a:latin typeface="Cambria Math" panose="02040503050406030204" pitchFamily="18" charset="0"/>
                            </a:rPr>
                            <m:t>𝑏</m:t>
                          </m:r>
                          <m:r>
                            <a:rPr lang="id-ID" sz="2000" b="0" i="1">
                              <a:latin typeface="Cambria Math" panose="02040503050406030204" pitchFamily="18" charset="0"/>
                            </a:rPr>
                            <m:t>#(3)</m:t>
                          </m:r>
                        </m:e>
                      </m:eqArr>
                    </m:oMath>
                  </m:oMathPara>
                </a14:m>
                <a:endParaRPr lang="id-ID" sz="2000" b="0" dirty="0"/>
              </a:p>
              <a:p>
                <a:pPr marL="0" indent="0">
                  <a:buNone/>
                </a:pPr>
                <a:r>
                  <a:rPr lang="id-ID" sz="2000" dirty="0" err="1"/>
                  <a:t>Dimana</a:t>
                </a:r>
                <a:r>
                  <a:rPr lang="id-ID" sz="2000" dirty="0"/>
                  <a:t> </a:t>
                </a:r>
                <a:endParaRPr lang="id-ID" sz="2000" b="0" i="1" dirty="0">
                  <a:latin typeface="Cambria Math" panose="02040503050406030204" pitchFamily="18" charset="0"/>
                </a:endParaRPr>
              </a:p>
              <a:p>
                <a:pPr marL="0" indent="0">
                  <a:buNone/>
                </a:pPr>
                <a:r>
                  <a:rPr lang="id-ID" sz="2000" b="0" dirty="0"/>
                  <a:t>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𝑐</m:t>
                        </m:r>
                      </m:sub>
                    </m:sSub>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𝑚</m:t>
                        </m:r>
                      </m:sub>
                    </m:sSub>
                    <m:r>
                      <a:rPr lang="id-ID" sz="2000" b="0" i="1">
                        <a:latin typeface="Cambria Math" panose="02040503050406030204" pitchFamily="18" charset="0"/>
                      </a:rPr>
                      <m:t>)=</m:t>
                    </m:r>
                    <m:r>
                      <a:rPr lang="id-ID" sz="2000" b="0" i="1">
                        <a:latin typeface="Cambria Math" panose="02040503050406030204" pitchFamily="18" charset="0"/>
                      </a:rPr>
                      <m:t>𝑓𝑟𝑒𝑘𝑢𝑒𝑛𝑠𝑖</m:t>
                    </m:r>
                    <m:r>
                      <a:rPr lang="id-ID" sz="2000" b="0" i="1">
                        <a:latin typeface="Cambria Math" panose="02040503050406030204" pitchFamily="18" charset="0"/>
                      </a:rPr>
                      <m:t> </m:t>
                    </m:r>
                    <m:r>
                      <a:rPr lang="id-ID" sz="2000" b="0" i="1">
                        <a:latin typeface="Cambria Math" panose="02040503050406030204" pitchFamily="18" charset="0"/>
                      </a:rPr>
                      <m:t>𝑟𝑒𝑠𝑜𝑛𝑎𝑛</m:t>
                    </m:r>
                    <m:r>
                      <a:rPr lang="id-ID" sz="2000" b="0" i="1">
                        <a:latin typeface="Cambria Math" panose="02040503050406030204" pitchFamily="18" charset="0"/>
                      </a:rPr>
                      <m:t> </m:t>
                    </m:r>
                    <m:r>
                      <a:rPr lang="id-ID" sz="2000" b="0" i="1">
                        <a:latin typeface="Cambria Math" panose="02040503050406030204" pitchFamily="18" charset="0"/>
                      </a:rPr>
                      <m:t>𝑜𝑝𝑡𝑖𝑘</m:t>
                    </m:r>
                    <m:r>
                      <a:rPr lang="id-ID" sz="2000" b="0" i="1">
                        <a:latin typeface="Cambria Math" panose="02040503050406030204" pitchFamily="18" charset="0"/>
                      </a:rPr>
                      <m:t>(</m:t>
                    </m:r>
                    <m:r>
                      <a:rPr lang="id-ID" sz="2000" b="0" i="1">
                        <a:latin typeface="Cambria Math" panose="02040503050406030204" pitchFamily="18" charset="0"/>
                      </a:rPr>
                      <m:t>𝑚𝑒𝑘𝑎𝑛𝑖𝑘</m:t>
                    </m:r>
                    <m:r>
                      <a:rPr lang="id-ID" sz="2000" b="0" i="1">
                        <a:latin typeface="Cambria Math" panose="02040503050406030204" pitchFamily="18" charset="0"/>
                      </a:rPr>
                      <m:t>)</m:t>
                    </m:r>
                  </m:oMath>
                </a14:m>
                <a:r>
                  <a:rPr lang="id-ID" sz="2000" b="0" i="1" dirty="0">
                    <a:latin typeface="Cambria Math" panose="02040503050406030204" pitchFamily="18" charset="0"/>
                  </a:rPr>
                  <a:t>,</a:t>
                </a:r>
              </a:p>
              <a:p>
                <a:pPr marL="0" indent="0">
                  <a:buNone/>
                </a:pPr>
                <a:r>
                  <a:rPr lang="id-ID" sz="2000" b="0" dirty="0"/>
                  <a:t>     b</a:t>
                </a:r>
                <a14:m>
                  <m:oMath xmlns:m="http://schemas.openxmlformats.org/officeDocument/2006/math">
                    <m:r>
                      <a:rPr lang="id-ID" sz="2000" b="0" i="1">
                        <a:latin typeface="Cambria Math" panose="02040503050406030204" pitchFamily="18" charset="0"/>
                      </a:rPr>
                      <m:t> </m:t>
                    </m:r>
                    <m:r>
                      <a:rPr lang="id-ID" sz="2000" b="0" i="1">
                        <a:latin typeface="Cambria Math" panose="02040503050406030204" pitchFamily="18" charset="0"/>
                      </a:rPr>
                      <m:t>𝑑𝑎𝑛</m:t>
                    </m:r>
                    <m:r>
                      <a:rPr lang="id-ID" sz="2000" b="0" i="1">
                        <a:latin typeface="Cambria Math" panose="02040503050406030204" pitchFamily="18" charset="0"/>
                      </a:rPr>
                      <m:t> </m:t>
                    </m:r>
                    <m:sSup>
                      <m:sSupPr>
                        <m:ctrlPr>
                          <a:rPr lang="id-ID" sz="2000" b="0" i="1">
                            <a:latin typeface="Cambria Math" panose="02040503050406030204" pitchFamily="18" charset="0"/>
                          </a:rPr>
                        </m:ctrlPr>
                      </m:sSupPr>
                      <m:e>
                        <m:r>
                          <a:rPr lang="id-ID" sz="2000" b="0" i="1">
                            <a:latin typeface="Cambria Math" panose="02040503050406030204" pitchFamily="18" charset="0"/>
                          </a:rPr>
                          <m:t>𝑏</m:t>
                        </m:r>
                      </m:e>
                      <m:sup>
                        <m:r>
                          <a:rPr lang="id-ID" sz="2000" b="0" i="1">
                            <a:latin typeface="Cambria Math" panose="02040503050406030204" pitchFamily="18" charset="0"/>
                          </a:rPr>
                          <m:t>+</m:t>
                        </m:r>
                      </m:sup>
                    </m:sSup>
                    <m:r>
                      <a:rPr lang="id-ID" sz="2000" b="0" i="1">
                        <a:latin typeface="Cambria Math" panose="02040503050406030204" pitchFamily="18" charset="0"/>
                      </a:rPr>
                      <m:t>=</m:t>
                    </m:r>
                    <m:r>
                      <a:rPr lang="id-ID" sz="2000" b="0" i="1">
                        <a:latin typeface="Cambria Math" panose="02040503050406030204" pitchFamily="18" charset="0"/>
                      </a:rPr>
                      <m:t>𝑏𝑜𝑠𝑜𝑛𝑖𝑐</m:t>
                    </m:r>
                    <m:r>
                      <a:rPr lang="id-ID" sz="2000" b="0" i="1">
                        <a:latin typeface="Cambria Math" panose="02040503050406030204" pitchFamily="18" charset="0"/>
                      </a:rPr>
                      <m:t> </m:t>
                    </m:r>
                    <m:r>
                      <a:rPr lang="id-ID" sz="2000" b="0" i="1">
                        <a:latin typeface="Cambria Math" panose="02040503050406030204" pitchFamily="18" charset="0"/>
                      </a:rPr>
                      <m:t>𝑜𝑝𝑒𝑟𝑎𝑡𝑜𝑟</m:t>
                    </m:r>
                    <m:r>
                      <a:rPr lang="id-ID" sz="2000" b="0" i="1">
                        <a:latin typeface="Cambria Math" panose="02040503050406030204" pitchFamily="18" charset="0"/>
                      </a:rPr>
                      <m:t> </m:t>
                    </m:r>
                    <m:r>
                      <a:rPr lang="id-ID" sz="2000" b="0" i="1">
                        <a:latin typeface="Cambria Math" panose="02040503050406030204" pitchFamily="18" charset="0"/>
                      </a:rPr>
                      <m:t>𝑚𝑒𝑐h𝑎𝑛𝑖𝑐𝑎𝑙</m:t>
                    </m:r>
                    <m:r>
                      <a:rPr lang="id-ID" sz="2000" b="0" i="1">
                        <a:latin typeface="Cambria Math" panose="02040503050406030204" pitchFamily="18" charset="0"/>
                      </a:rPr>
                      <m:t> </m:t>
                    </m:r>
                    <m:r>
                      <a:rPr lang="id-ID" sz="2000" b="0" i="1">
                        <a:latin typeface="Cambria Math" panose="02040503050406030204" pitchFamily="18" charset="0"/>
                      </a:rPr>
                      <m:t>𝑚𝑜𝑑𝑒</m:t>
                    </m:r>
                  </m:oMath>
                </a14:m>
                <a:r>
                  <a:rPr lang="id-ID" sz="2000" dirty="0"/>
                  <a:t>,</a:t>
                </a:r>
              </a:p>
              <a:p>
                <a:pPr marL="0" indent="0">
                  <a:buNone/>
                </a:pPr>
                <a:r>
                  <a:rPr lang="id-ID" sz="2000" dirty="0"/>
                  <a:t>Dengan syarat</a:t>
                </a:r>
              </a:p>
              <a:p>
                <a:pPr marL="0" indent="0" algn="ctr">
                  <a:buNone/>
                </a:pPr>
                <a14:m>
                  <m:oMath xmlns:m="http://schemas.openxmlformats.org/officeDocument/2006/math">
                    <m:d>
                      <m:dPr>
                        <m:begChr m:val="["/>
                        <m:endChr m:val="]"/>
                        <m:ctrlPr>
                          <a:rPr lang="id-ID" sz="2000" b="0" i="1">
                            <a:latin typeface="Cambria Math" panose="02040503050406030204" pitchFamily="18" charset="0"/>
                          </a:rPr>
                        </m:ctrlPr>
                      </m:dPr>
                      <m:e>
                        <m:r>
                          <a:rPr lang="id-ID" sz="2000" b="0" i="1">
                            <a:latin typeface="Cambria Math" panose="02040503050406030204" pitchFamily="18" charset="0"/>
                          </a:rPr>
                          <m:t>𝑎</m:t>
                        </m:r>
                        <m:r>
                          <a:rPr lang="id-ID" sz="2000" b="0" i="1">
                            <a:latin typeface="Cambria Math" panose="02040503050406030204" pitchFamily="18" charset="0"/>
                          </a:rPr>
                          <m:t>,</m:t>
                        </m:r>
                        <m:sSup>
                          <m:sSupPr>
                            <m:ctrlPr>
                              <a:rPr lang="id-ID" sz="2000" b="0" i="1">
                                <a:latin typeface="Cambria Math" panose="02040503050406030204" pitchFamily="18" charset="0"/>
                              </a:rPr>
                            </m:ctrlPr>
                          </m:sSupPr>
                          <m:e>
                            <m:r>
                              <a:rPr lang="id-ID" sz="2000" b="0" i="1">
                                <a:latin typeface="Cambria Math" panose="02040503050406030204" pitchFamily="18" charset="0"/>
                              </a:rPr>
                              <m:t>𝑎</m:t>
                            </m:r>
                          </m:e>
                          <m:sup>
                            <m:r>
                              <a:rPr lang="id-ID" sz="2000" b="0" i="1">
                                <a:latin typeface="Cambria Math" panose="02040503050406030204" pitchFamily="18" charset="0"/>
                              </a:rPr>
                              <m:t>+</m:t>
                            </m:r>
                          </m:sup>
                        </m:sSup>
                      </m:e>
                    </m:d>
                    <m:r>
                      <a:rPr lang="id-ID" sz="2000" b="0" i="1">
                        <a:latin typeface="Cambria Math" panose="02040503050406030204" pitchFamily="18" charset="0"/>
                      </a:rPr>
                      <m:t>=1</m:t>
                    </m:r>
                  </m:oMath>
                </a14:m>
                <a:r>
                  <a:rPr lang="id-ID" sz="2000" dirty="0"/>
                  <a:t> dan </a:t>
                </a:r>
                <a14:m>
                  <m:oMath xmlns:m="http://schemas.openxmlformats.org/officeDocument/2006/math">
                    <m:d>
                      <m:dPr>
                        <m:begChr m:val="["/>
                        <m:endChr m:val="]"/>
                        <m:ctrlPr>
                          <a:rPr lang="id-ID" sz="2000" b="0" i="1">
                            <a:latin typeface="Cambria Math" panose="02040503050406030204" pitchFamily="18" charset="0"/>
                          </a:rPr>
                        </m:ctrlPr>
                      </m:dPr>
                      <m:e>
                        <m:r>
                          <a:rPr lang="id-ID" sz="2000" b="0" i="1">
                            <a:latin typeface="Cambria Math" panose="02040503050406030204" pitchFamily="18" charset="0"/>
                          </a:rPr>
                          <m:t>𝑏</m:t>
                        </m:r>
                        <m:r>
                          <a:rPr lang="id-ID" sz="2000" b="0" i="1">
                            <a:latin typeface="Cambria Math" panose="02040503050406030204" pitchFamily="18" charset="0"/>
                          </a:rPr>
                          <m:t>,</m:t>
                        </m:r>
                        <m:sSup>
                          <m:sSupPr>
                            <m:ctrlPr>
                              <a:rPr lang="id-ID" sz="2000" b="0" i="1">
                                <a:latin typeface="Cambria Math" panose="02040503050406030204" pitchFamily="18" charset="0"/>
                              </a:rPr>
                            </m:ctrlPr>
                          </m:sSupPr>
                          <m:e>
                            <m:r>
                              <a:rPr lang="id-ID" sz="2000" b="0" i="1">
                                <a:latin typeface="Cambria Math" panose="02040503050406030204" pitchFamily="18" charset="0"/>
                              </a:rPr>
                              <m:t>𝑏</m:t>
                            </m:r>
                          </m:e>
                          <m:sup>
                            <m:r>
                              <a:rPr lang="id-ID" sz="2000" b="0" i="1">
                                <a:latin typeface="Cambria Math" panose="02040503050406030204" pitchFamily="18" charset="0"/>
                              </a:rPr>
                              <m:t>+</m:t>
                            </m:r>
                          </m:sup>
                        </m:sSup>
                      </m:e>
                    </m:d>
                    <m:r>
                      <a:rPr lang="id-ID" sz="2000" b="0" i="1">
                        <a:latin typeface="Cambria Math" panose="02040503050406030204" pitchFamily="18" charset="0"/>
                      </a:rPr>
                      <m:t>=1</m:t>
                    </m:r>
                  </m:oMath>
                </a14:m>
                <a:endParaRPr lang="id-ID" sz="2000" dirty="0"/>
              </a:p>
              <a:p>
                <a:pPr marL="0" indent="0">
                  <a:buNone/>
                </a:pPr>
                <a:r>
                  <a:rPr lang="id-ID" sz="2000" dirty="0" err="1"/>
                  <a:t>Dimana</a:t>
                </a:r>
                <a:r>
                  <a:rPr lang="id-ID" sz="2000" dirty="0"/>
                  <a:t> </a:t>
                </a:r>
                <a:r>
                  <a:rPr lang="id-ID" sz="2000" i="1" dirty="0" err="1"/>
                  <a:t>displacement</a:t>
                </a:r>
                <a:r>
                  <a:rPr lang="id-ID" sz="2000" dirty="0"/>
                  <a:t> operator dari </a:t>
                </a:r>
                <a:r>
                  <a:rPr lang="id-ID" sz="2000" i="1" dirty="0" err="1"/>
                  <a:t>mechanical</a:t>
                </a:r>
                <a:r>
                  <a:rPr lang="id-ID" sz="2000" i="1" dirty="0"/>
                  <a:t> mode</a:t>
                </a:r>
                <a:r>
                  <a:rPr lang="id-ID" sz="2000" dirty="0"/>
                  <a:t> </a:t>
                </a:r>
              </a:p>
              <a:p>
                <a:pPr marL="0" indent="0" algn="ctr">
                  <a:buNone/>
                </a:pPr>
                <a14:m>
                  <m:oMath xmlns:m="http://schemas.openxmlformats.org/officeDocument/2006/math">
                    <m:r>
                      <a:rPr lang="id-ID" sz="2000" b="0" i="1">
                        <a:latin typeface="Cambria Math" panose="02040503050406030204" pitchFamily="18" charset="0"/>
                      </a:rPr>
                      <m:t>𝑥</m:t>
                    </m:r>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𝑥</m:t>
                        </m:r>
                      </m:e>
                      <m:sub>
                        <m:r>
                          <a:rPr lang="id-ID" sz="2000" b="0" i="1">
                            <a:latin typeface="Cambria Math" panose="02040503050406030204" pitchFamily="18" charset="0"/>
                          </a:rPr>
                          <m:t>𝑍𝑃𝐹</m:t>
                        </m:r>
                      </m:sub>
                    </m:sSub>
                    <m:d>
                      <m:dPr>
                        <m:ctrlPr>
                          <a:rPr lang="id-ID" sz="2000" b="0" i="1">
                            <a:latin typeface="Cambria Math" panose="02040503050406030204" pitchFamily="18" charset="0"/>
                          </a:rPr>
                        </m:ctrlPr>
                      </m:dPr>
                      <m:e>
                        <m:sSup>
                          <m:sSupPr>
                            <m:ctrlPr>
                              <a:rPr lang="id-ID" sz="2000" b="0" i="1">
                                <a:latin typeface="Cambria Math" panose="02040503050406030204" pitchFamily="18" charset="0"/>
                              </a:rPr>
                            </m:ctrlPr>
                          </m:sSupPr>
                          <m:e>
                            <m:r>
                              <a:rPr lang="id-ID" sz="2000" b="0" i="1">
                                <a:latin typeface="Cambria Math" panose="02040503050406030204" pitchFamily="18" charset="0"/>
                              </a:rPr>
                              <m:t>𝑏</m:t>
                            </m:r>
                          </m:e>
                          <m:sup>
                            <m:r>
                              <a:rPr lang="id-ID" sz="2000" b="0" i="1">
                                <a:latin typeface="Cambria Math" panose="02040503050406030204" pitchFamily="18" charset="0"/>
                              </a:rPr>
                              <m:t>+</m:t>
                            </m:r>
                          </m:sup>
                        </m:sSup>
                        <m:r>
                          <a:rPr lang="id-ID" sz="2000" b="0" i="1">
                            <a:latin typeface="Cambria Math" panose="02040503050406030204" pitchFamily="18" charset="0"/>
                          </a:rPr>
                          <m:t>+</m:t>
                        </m:r>
                        <m:r>
                          <a:rPr lang="id-ID" sz="2000" b="0" i="1">
                            <a:latin typeface="Cambria Math" panose="02040503050406030204" pitchFamily="18" charset="0"/>
                          </a:rPr>
                          <m:t>𝑏</m:t>
                        </m:r>
                      </m:e>
                    </m:d>
                  </m:oMath>
                </a14:m>
                <a:r>
                  <a:rPr lang="id-ID" sz="2000" dirty="0"/>
                  <a:t> dan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𝑥</m:t>
                        </m:r>
                      </m:e>
                      <m:sub>
                        <m:r>
                          <a:rPr lang="id-ID" sz="2000" b="0" i="1">
                            <a:latin typeface="Cambria Math" panose="02040503050406030204" pitchFamily="18" charset="0"/>
                          </a:rPr>
                          <m:t>𝑍𝑃𝐹</m:t>
                        </m:r>
                      </m:sub>
                    </m:sSub>
                    <m:r>
                      <a:rPr lang="id-ID" sz="2000" b="0" i="1">
                        <a:latin typeface="Cambria Math" panose="02040503050406030204" pitchFamily="18" charset="0"/>
                      </a:rPr>
                      <m:t>=</m:t>
                    </m:r>
                    <m:rad>
                      <m:radPr>
                        <m:degHide m:val="on"/>
                        <m:ctrlPr>
                          <a:rPr lang="id-ID" sz="2000" b="0" i="1">
                            <a:latin typeface="Cambria Math" panose="02040503050406030204" pitchFamily="18" charset="0"/>
                          </a:rPr>
                        </m:ctrlPr>
                      </m:radPr>
                      <m:deg/>
                      <m:e>
                        <m:r>
                          <a:rPr lang="id-ID" sz="2000" b="0" i="1">
                            <a:latin typeface="Cambria Math" panose="02040503050406030204" pitchFamily="18" charset="0"/>
                          </a:rPr>
                          <m:t>ℏ/2</m:t>
                        </m:r>
                        <m:sSub>
                          <m:sSubPr>
                            <m:ctrlPr>
                              <a:rPr lang="id-ID" sz="2000" b="0" i="1">
                                <a:latin typeface="Cambria Math" panose="02040503050406030204" pitchFamily="18" charset="0"/>
                              </a:rPr>
                            </m:ctrlPr>
                          </m:sSubPr>
                          <m:e>
                            <m:r>
                              <a:rPr lang="id-ID" sz="2000" b="0" i="1">
                                <a:latin typeface="Cambria Math" panose="02040503050406030204" pitchFamily="18" charset="0"/>
                              </a:rPr>
                              <m:t>𝑚</m:t>
                            </m:r>
                          </m:e>
                          <m:sub>
                            <m:r>
                              <a:rPr lang="id-ID" sz="2000" b="0" i="1">
                                <a:latin typeface="Cambria Math" panose="02040503050406030204" pitchFamily="18" charset="0"/>
                              </a:rPr>
                              <m:t>𝑒𝑓𝑓</m:t>
                            </m:r>
                          </m:sub>
                        </m:sSub>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𝑚</m:t>
                            </m:r>
                          </m:sub>
                        </m:sSub>
                      </m:e>
                    </m:rad>
                  </m:oMath>
                </a14:m>
                <a:endParaRPr lang="id-ID" sz="2000" dirty="0"/>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572493" y="2071316"/>
                <a:ext cx="6713552" cy="4119172"/>
              </a:xfrm>
              <a:blipFill>
                <a:blip r:embed="rId2"/>
                <a:stretch>
                  <a:fillRect l="-999" t="-1331" b="-1627"/>
                </a:stretch>
              </a:blipFill>
            </p:spPr>
            <p:txBody>
              <a:bodyPr/>
              <a:lstStyle/>
              <a:p>
                <a:r>
                  <a:rPr lang="en-ID">
                    <a:noFill/>
                  </a:rPr>
                  <a:t> </a:t>
                </a:r>
              </a:p>
            </p:txBody>
          </p:sp>
        </mc:Fallback>
      </mc:AlternateContent>
      <p:pic>
        <p:nvPicPr>
          <p:cNvPr id="5" name="Picture 4" descr="Formulae written on a blackboard">
            <a:extLst>
              <a:ext uri="{FF2B5EF4-FFF2-40B4-BE49-F238E27FC236}">
                <a16:creationId xmlns:a16="http://schemas.microsoft.com/office/drawing/2014/main" id="{7D31FA97-6573-B3C4-E623-2BEDA4133DC7}"/>
              </a:ext>
            </a:extLst>
          </p:cNvPr>
          <p:cNvPicPr>
            <a:picLocks noChangeAspect="1"/>
          </p:cNvPicPr>
          <p:nvPr/>
        </p:nvPicPr>
        <p:blipFill rotWithShape="1">
          <a:blip r:embed="rId3"/>
          <a:srcRect l="4642" r="31142" b="2"/>
          <a:stretch/>
        </p:blipFill>
        <p:spPr>
          <a:xfrm>
            <a:off x="7675658" y="2093976"/>
            <a:ext cx="3941064" cy="4096512"/>
          </a:xfrm>
          <a:prstGeom prst="rect">
            <a:avLst/>
          </a:prstGeom>
        </p:spPr>
      </p:pic>
    </p:spTree>
    <p:extLst>
      <p:ext uri="{BB962C8B-B14F-4D97-AF65-F5344CB8AC3E}">
        <p14:creationId xmlns:p14="http://schemas.microsoft.com/office/powerpoint/2010/main" val="2336184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838201" y="365125"/>
            <a:ext cx="5251316" cy="1807305"/>
          </a:xfrm>
        </p:spPr>
        <p:txBody>
          <a:bodyPr>
            <a:normAutofit/>
          </a:bodyPr>
          <a:lstStyle/>
          <a:p>
            <a:r>
              <a:rPr lang="id-ID" sz="4100"/>
              <a:t>4. Penjelasan </a:t>
            </a:r>
            <a:r>
              <a:rPr lang="id-ID" sz="4100" err="1"/>
              <a:t>Physical</a:t>
            </a:r>
            <a:r>
              <a:rPr lang="id-ID" sz="4100"/>
              <a:t> </a:t>
            </a:r>
            <a:r>
              <a:rPr lang="id-ID" sz="4100" err="1"/>
              <a:t>Principles</a:t>
            </a:r>
            <a:r>
              <a:rPr lang="id-ID" sz="4100"/>
              <a:t> </a:t>
            </a:r>
            <a:r>
              <a:rPr lang="id-ID" sz="4100" err="1"/>
              <a:t>of</a:t>
            </a:r>
            <a:r>
              <a:rPr lang="id-ID" sz="4100"/>
              <a:t> CO </a:t>
            </a:r>
            <a:r>
              <a:rPr lang="id-ID" sz="4100" err="1"/>
              <a:t>sensing</a:t>
            </a:r>
            <a:endParaRPr lang="en-ID" sz="410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838200" y="2333297"/>
                <a:ext cx="6561406" cy="3843666"/>
              </a:xfrm>
            </p:spPr>
            <p:txBody>
              <a:bodyPr>
                <a:normAutofit/>
              </a:bodyPr>
              <a:lstStyle/>
              <a:p>
                <a:pPr marL="0" indent="0" algn="just">
                  <a:buNone/>
                </a:pPr>
                <a:r>
                  <a:rPr lang="id-ID" sz="2000" dirty="0"/>
                  <a:t>Untuk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𝐻</m:t>
                        </m:r>
                      </m:e>
                      <m:sub>
                        <m:r>
                          <a:rPr lang="id-ID" sz="2000" b="0" i="1">
                            <a:latin typeface="Cambria Math" panose="02040503050406030204" pitchFamily="18" charset="0"/>
                          </a:rPr>
                          <m:t>𝑖𝑛𝑡</m:t>
                        </m:r>
                      </m:sub>
                    </m:sSub>
                  </m:oMath>
                </a14:m>
                <a:r>
                  <a:rPr lang="id-ID" sz="2000" dirty="0"/>
                  <a:t> merupakan energi interaksi terkopel dari </a:t>
                </a:r>
                <a:r>
                  <a:rPr lang="id-ID" sz="2000" dirty="0" err="1"/>
                  <a:t>optical</a:t>
                </a:r>
                <a:r>
                  <a:rPr lang="id-ID" sz="2000" dirty="0"/>
                  <a:t> mode dengan </a:t>
                </a:r>
                <a:r>
                  <a:rPr lang="id-ID" sz="2000" dirty="0" err="1"/>
                  <a:t>mechanical</a:t>
                </a:r>
                <a:r>
                  <a:rPr lang="id-ID" sz="2000" dirty="0"/>
                  <a:t> mode dengan bentuk </a:t>
                </a:r>
                <a:r>
                  <a:rPr lang="id-ID" sz="2000" dirty="0" err="1"/>
                  <a:t>hamiltonian</a:t>
                </a:r>
                <a:r>
                  <a:rPr lang="id-ID" sz="2000" dirty="0"/>
                  <a:t> berikut</a:t>
                </a:r>
              </a:p>
              <a:p>
                <a:pPr marL="0" indent="0" algn="just">
                  <a:buNone/>
                </a:pPr>
                <a14:m>
                  <m:oMathPara xmlns:m="http://schemas.openxmlformats.org/officeDocument/2006/math">
                    <m:oMathParaPr>
                      <m:jc m:val="centerGroup"/>
                    </m:oMathParaPr>
                    <m:oMath xmlns:m="http://schemas.openxmlformats.org/officeDocument/2006/math">
                      <m:eqArr>
                        <m:eqArrPr>
                          <m:ctrlPr>
                            <a:rPr lang="id-ID" sz="2000" b="0" i="1">
                              <a:latin typeface="Cambria Math" panose="02040503050406030204" pitchFamily="18" charset="0"/>
                            </a:rPr>
                          </m:ctrlPr>
                        </m:eqArrPr>
                        <m:e>
                          <m:sSub>
                            <m:sSubPr>
                              <m:ctrlPr>
                                <a:rPr lang="id-ID" sz="2000" b="0" i="1">
                                  <a:latin typeface="Cambria Math" panose="02040503050406030204" pitchFamily="18" charset="0"/>
                                </a:rPr>
                              </m:ctrlPr>
                            </m:sSubPr>
                            <m:e>
                              <m:r>
                                <a:rPr lang="id-ID" sz="2000" b="0" i="1">
                                  <a:latin typeface="Cambria Math" panose="02040503050406030204" pitchFamily="18" charset="0"/>
                                </a:rPr>
                                <m:t>𝐻</m:t>
                              </m:r>
                            </m:e>
                            <m:sub>
                              <m:r>
                                <a:rPr lang="id-ID" sz="2000" b="0" i="1">
                                  <a:latin typeface="Cambria Math" panose="02040503050406030204" pitchFamily="18" charset="0"/>
                                </a:rPr>
                                <m:t>𝑓𝑟𝑒𝑒</m:t>
                              </m:r>
                            </m:sub>
                          </m:sSub>
                          <m:r>
                            <a:rPr lang="id-ID" sz="2000" b="0" i="1">
                              <a:latin typeface="Cambria Math" panose="02040503050406030204" pitchFamily="18" charset="0"/>
                            </a:rPr>
                            <m:t>=</m:t>
                          </m:r>
                          <m:r>
                            <a:rPr lang="id-ID" sz="2000" b="0" i="1">
                              <a:latin typeface="Cambria Math" panose="02040503050406030204" pitchFamily="18" charset="0"/>
                            </a:rPr>
                            <m:t>𝑔</m:t>
                          </m:r>
                          <m:sSup>
                            <m:sSupPr>
                              <m:ctrlPr>
                                <a:rPr lang="id-ID" sz="2000" b="0" i="1">
                                  <a:latin typeface="Cambria Math" panose="02040503050406030204" pitchFamily="18" charset="0"/>
                                </a:rPr>
                              </m:ctrlPr>
                            </m:sSupPr>
                            <m:e>
                              <m:r>
                                <a:rPr lang="id-ID" sz="2000" b="0" i="1">
                                  <a:latin typeface="Cambria Math" panose="02040503050406030204" pitchFamily="18" charset="0"/>
                                </a:rPr>
                                <m:t>𝑎</m:t>
                              </m:r>
                            </m:e>
                            <m:sup>
                              <m:r>
                                <a:rPr lang="id-ID" sz="2000" b="0" i="1">
                                  <a:latin typeface="Cambria Math" panose="02040503050406030204" pitchFamily="18" charset="0"/>
                                </a:rPr>
                                <m:t>+</m:t>
                              </m:r>
                            </m:sup>
                          </m:sSup>
                          <m:r>
                            <a:rPr lang="id-ID" sz="2000" b="0" i="1">
                              <a:latin typeface="Cambria Math" panose="02040503050406030204" pitchFamily="18" charset="0"/>
                            </a:rPr>
                            <m:t>𝑎</m:t>
                          </m:r>
                          <m:d>
                            <m:dPr>
                              <m:ctrlPr>
                                <a:rPr lang="id-ID" sz="2000" b="0" i="1">
                                  <a:latin typeface="Cambria Math" panose="02040503050406030204" pitchFamily="18" charset="0"/>
                                </a:rPr>
                              </m:ctrlPr>
                            </m:dPr>
                            <m:e>
                              <m:sSup>
                                <m:sSupPr>
                                  <m:ctrlPr>
                                    <a:rPr lang="id-ID" sz="2000" b="0" i="1">
                                      <a:latin typeface="Cambria Math" panose="02040503050406030204" pitchFamily="18" charset="0"/>
                                    </a:rPr>
                                  </m:ctrlPr>
                                </m:sSupPr>
                                <m:e>
                                  <m:r>
                                    <a:rPr lang="id-ID" sz="2000" b="0" i="1">
                                      <a:latin typeface="Cambria Math" panose="02040503050406030204" pitchFamily="18" charset="0"/>
                                    </a:rPr>
                                    <m:t>𝑏</m:t>
                                  </m:r>
                                </m:e>
                                <m:sup>
                                  <m:r>
                                    <a:rPr lang="id-ID" sz="2000" b="0" i="1">
                                      <a:latin typeface="Cambria Math" panose="02040503050406030204" pitchFamily="18" charset="0"/>
                                    </a:rPr>
                                    <m:t>+</m:t>
                                  </m:r>
                                </m:sup>
                              </m:sSup>
                              <m:r>
                                <a:rPr lang="id-ID" sz="2000" b="0" i="1">
                                  <a:latin typeface="Cambria Math" panose="02040503050406030204" pitchFamily="18" charset="0"/>
                                </a:rPr>
                                <m:t>+</m:t>
                              </m:r>
                              <m:r>
                                <a:rPr lang="id-ID" sz="2000" b="0" i="1">
                                  <a:latin typeface="Cambria Math" panose="02040503050406030204" pitchFamily="18" charset="0"/>
                                </a:rPr>
                                <m:t>𝑏</m:t>
                              </m:r>
                            </m:e>
                          </m:d>
                          <m:r>
                            <a:rPr lang="id-ID" sz="2000" b="0" i="1">
                              <a:latin typeface="Cambria Math" panose="02040503050406030204" pitchFamily="18" charset="0"/>
                            </a:rPr>
                            <m:t>#(</m:t>
                          </m:r>
                          <m:r>
                            <a:rPr lang="id-ID" sz="2000" b="0" i="1" smtClean="0">
                              <a:latin typeface="Cambria Math" panose="02040503050406030204" pitchFamily="18" charset="0"/>
                            </a:rPr>
                            <m:t>4</m:t>
                          </m:r>
                          <m:r>
                            <a:rPr lang="id-ID" sz="2000" b="0" i="1">
                              <a:latin typeface="Cambria Math" panose="02040503050406030204" pitchFamily="18" charset="0"/>
                            </a:rPr>
                            <m:t>)</m:t>
                          </m:r>
                        </m:e>
                      </m:eqArr>
                    </m:oMath>
                  </m:oMathPara>
                </a14:m>
                <a:endParaRPr lang="id-ID" sz="2000" b="0" dirty="0"/>
              </a:p>
              <a:p>
                <a:pPr marL="0" indent="0" algn="just">
                  <a:buNone/>
                </a:pPr>
                <a:r>
                  <a:rPr lang="id-ID" sz="2000" dirty="0" err="1"/>
                  <a:t>Dimana</a:t>
                </a:r>
                <a:r>
                  <a:rPr lang="id-ID" sz="2000" dirty="0"/>
                  <a:t> </a:t>
                </a:r>
              </a:p>
              <a:p>
                <a:pPr marL="0" indent="0" algn="just">
                  <a:buNone/>
                </a:pPr>
                <a14:m>
                  <m:oMath xmlns:m="http://schemas.openxmlformats.org/officeDocument/2006/math">
                    <m:r>
                      <m:rPr>
                        <m:sty m:val="p"/>
                      </m:rPr>
                      <a:rPr lang="id-ID" sz="2000" b="0" i="0">
                        <a:latin typeface="Cambria Math" panose="02040503050406030204" pitchFamily="18" charset="0"/>
                      </a:rPr>
                      <m:t>g</m:t>
                    </m:r>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𝑥</m:t>
                        </m:r>
                      </m:e>
                      <m:sub>
                        <m:r>
                          <a:rPr lang="id-ID" sz="2000" b="0" i="1">
                            <a:latin typeface="Cambria Math" panose="02040503050406030204" pitchFamily="18" charset="0"/>
                          </a:rPr>
                          <m:t>𝑍𝑃𝐹</m:t>
                        </m:r>
                      </m:sub>
                    </m:sSub>
                    <m:r>
                      <a:rPr lang="id-ID" sz="2000" b="0" i="1">
                        <a:latin typeface="Cambria Math" panose="02040503050406030204" pitchFamily="18" charset="0"/>
                      </a:rPr>
                      <m:t>𝐺</m:t>
                    </m:r>
                    <m:r>
                      <a:rPr lang="id-ID" sz="2000" b="0" i="1" smtClean="0">
                        <a:latin typeface="Cambria Math" panose="02040503050406030204" pitchFamily="18" charset="0"/>
                      </a:rPr>
                      <m:t>=</m:t>
                    </m:r>
                    <m:r>
                      <a:rPr lang="id-ID" sz="2000" i="1">
                        <a:latin typeface="Cambria Math" panose="02040503050406030204" pitchFamily="18" charset="0"/>
                      </a:rPr>
                      <m:t>1</m:t>
                    </m:r>
                    <m:r>
                      <a:rPr lang="id-ID" sz="2000" b="0" i="1" smtClean="0">
                        <a:latin typeface="Cambria Math" panose="02040503050406030204" pitchFamily="18" charset="0"/>
                      </a:rPr>
                      <m:t> </m:t>
                    </m:r>
                    <m:r>
                      <a:rPr lang="id-ID" sz="2000" i="1">
                        <a:latin typeface="Cambria Math" panose="02040503050406030204" pitchFamily="18" charset="0"/>
                      </a:rPr>
                      <m:t>𝑓𝑜𝑡𝑜𝑛</m:t>
                    </m:r>
                    <m:r>
                      <a:rPr lang="id-ID" sz="2000" i="1">
                        <a:latin typeface="Cambria Math" panose="02040503050406030204" pitchFamily="18" charset="0"/>
                      </a:rPr>
                      <m:t>−</m:t>
                    </m:r>
                    <m:r>
                      <a:rPr lang="id-ID" sz="2000" i="1">
                        <a:latin typeface="Cambria Math" panose="02040503050406030204" pitchFamily="18" charset="0"/>
                      </a:rPr>
                      <m:t>𝑜𝑝𝑡𝑜𝑚𝑒𝑘𝑎𝑛𝑖𝑘</m:t>
                    </m:r>
                    <m:r>
                      <a:rPr lang="id-ID" sz="2000" i="1">
                        <a:latin typeface="Cambria Math" panose="02040503050406030204" pitchFamily="18" charset="0"/>
                      </a:rPr>
                      <m:t> </m:t>
                    </m:r>
                    <m:r>
                      <a:rPr lang="id-ID" sz="2000" i="1">
                        <a:latin typeface="Cambria Math" panose="02040503050406030204" pitchFamily="18" charset="0"/>
                      </a:rPr>
                      <m:t>𝑐𝑜𝑢𝑝𝑙𝑖𝑛𝑔</m:t>
                    </m:r>
                    <m:r>
                      <a:rPr lang="id-ID" sz="2000" i="1">
                        <a:latin typeface="Cambria Math" panose="02040503050406030204" pitchFamily="18" charset="0"/>
                      </a:rPr>
                      <m:t> </m:t>
                    </m:r>
                    <m:r>
                      <a:rPr lang="id-ID" sz="2000" i="1">
                        <a:latin typeface="Cambria Math" panose="02040503050406030204" pitchFamily="18" charset="0"/>
                      </a:rPr>
                      <m:t>𝑠𝑡𝑟𝑒𝑛𝑔𝑡h</m:t>
                    </m:r>
                  </m:oMath>
                </a14:m>
                <a:r>
                  <a:rPr lang="id-ID" sz="2000" i="1" dirty="0">
                    <a:latin typeface="Cambria Math" panose="02040503050406030204" pitchFamily="18" charset="0"/>
                  </a:rPr>
                  <a:t>,</a:t>
                </a:r>
                <a:endParaRPr lang="id-ID" sz="2000" b="0" i="1" dirty="0">
                  <a:latin typeface="Cambria Math" panose="02040503050406030204" pitchFamily="18" charset="0"/>
                </a:endParaRPr>
              </a:p>
              <a:p>
                <a:pPr marL="0" indent="0" algn="just">
                  <a:buNone/>
                </a:pPr>
                <a14:m>
                  <m:oMath xmlns:m="http://schemas.openxmlformats.org/officeDocument/2006/math">
                    <m:r>
                      <a:rPr lang="id-ID" sz="2000" b="0" i="1">
                        <a:latin typeface="Cambria Math" panose="02040503050406030204" pitchFamily="18" charset="0"/>
                      </a:rPr>
                      <m:t>𝐺</m:t>
                    </m:r>
                    <m:r>
                      <a:rPr lang="id-ID" sz="2000" b="0" i="1">
                        <a:latin typeface="Cambria Math" panose="02040503050406030204" pitchFamily="18" charset="0"/>
                      </a:rPr>
                      <m:t>=</m:t>
                    </m:r>
                    <m:f>
                      <m:fPr>
                        <m:ctrlPr>
                          <a:rPr lang="id-ID" sz="2000" b="0" i="1">
                            <a:latin typeface="Cambria Math" panose="02040503050406030204" pitchFamily="18" charset="0"/>
                          </a:rPr>
                        </m:ctrlPr>
                      </m:fPr>
                      <m:num>
                        <m:r>
                          <a:rPr lang="id-ID" sz="2000" b="0" i="1">
                            <a:latin typeface="Cambria Math" panose="02040503050406030204" pitchFamily="18" charset="0"/>
                          </a:rPr>
                          <m:t>𝜕</m:t>
                        </m:r>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𝑐</m:t>
                            </m:r>
                          </m:sub>
                        </m:sSub>
                        <m:d>
                          <m:dPr>
                            <m:ctrlPr>
                              <a:rPr lang="id-ID" sz="2000" b="0" i="1">
                                <a:latin typeface="Cambria Math" panose="02040503050406030204" pitchFamily="18" charset="0"/>
                              </a:rPr>
                            </m:ctrlPr>
                          </m:dPr>
                          <m:e>
                            <m:r>
                              <a:rPr lang="id-ID" sz="2000" b="0" i="1">
                                <a:latin typeface="Cambria Math" panose="02040503050406030204" pitchFamily="18" charset="0"/>
                              </a:rPr>
                              <m:t>𝑥</m:t>
                            </m:r>
                          </m:e>
                        </m:d>
                      </m:num>
                      <m:den>
                        <m:r>
                          <a:rPr lang="id-ID" sz="2000" b="0" i="1">
                            <a:latin typeface="Cambria Math" panose="02040503050406030204" pitchFamily="18" charset="0"/>
                          </a:rPr>
                          <m:t>𝜕</m:t>
                        </m:r>
                        <m:r>
                          <a:rPr lang="id-ID" sz="2000" b="0" i="1">
                            <a:latin typeface="Cambria Math" panose="02040503050406030204" pitchFamily="18" charset="0"/>
                          </a:rPr>
                          <m:t>𝑥</m:t>
                        </m:r>
                      </m:den>
                    </m:f>
                    <m:r>
                      <a:rPr lang="id-ID" sz="2000" b="0" i="1" smtClean="0">
                        <a:latin typeface="Cambria Math" panose="02040503050406030204" pitchFamily="18" charset="0"/>
                      </a:rPr>
                      <m:t>=</m:t>
                    </m:r>
                    <m:r>
                      <a:rPr lang="id-ID" sz="2000" b="0" i="1" smtClean="0">
                        <a:latin typeface="Cambria Math" panose="02040503050406030204" pitchFamily="18" charset="0"/>
                      </a:rPr>
                      <m:t>𝑜𝑝𝑡𝑜𝑚𝑒𝑘𝑎𝑛𝑖𝑘</m:t>
                    </m:r>
                    <m:r>
                      <a:rPr lang="id-ID" sz="2000" b="0" i="1" smtClean="0">
                        <a:latin typeface="Cambria Math" panose="02040503050406030204" pitchFamily="18" charset="0"/>
                      </a:rPr>
                      <m:t> </m:t>
                    </m:r>
                    <m:r>
                      <a:rPr lang="id-ID" sz="2000" b="0" i="1" smtClean="0">
                        <a:latin typeface="Cambria Math" panose="02040503050406030204" pitchFamily="18" charset="0"/>
                      </a:rPr>
                      <m:t>𝑐𝑜𝑢𝑝𝑙𝑖𝑛𝑔</m:t>
                    </m:r>
                    <m:r>
                      <a:rPr lang="id-ID" sz="2000" b="0" i="1" smtClean="0">
                        <a:latin typeface="Cambria Math" panose="02040503050406030204" pitchFamily="18" charset="0"/>
                      </a:rPr>
                      <m:t> </m:t>
                    </m:r>
                    <m:r>
                      <a:rPr lang="id-ID" sz="2000" b="0" i="1" smtClean="0">
                        <a:latin typeface="Cambria Math" panose="02040503050406030204" pitchFamily="18" charset="0"/>
                      </a:rPr>
                      <m:t>𝑠𝑡𝑟𝑒𝑛𝑔𝑡h</m:t>
                    </m:r>
                    <m:r>
                      <a:rPr lang="id-ID" sz="2000" b="0" i="1" smtClean="0">
                        <a:latin typeface="Cambria Math" panose="02040503050406030204" pitchFamily="18" charset="0"/>
                      </a:rPr>
                      <m:t> −</m:t>
                    </m:r>
                    <m:r>
                      <a:rPr lang="id-ID" sz="2000" b="0" i="1" smtClean="0">
                        <a:latin typeface="Cambria Math" panose="02040503050406030204" pitchFamily="18" charset="0"/>
                      </a:rPr>
                      <m:t>𝑜𝑝𝑖𝑡𝑐𝑎𝑙</m:t>
                    </m:r>
                    <m:r>
                      <a:rPr lang="id-ID" sz="2000" b="0" i="1" smtClean="0">
                        <a:latin typeface="Cambria Math" panose="02040503050406030204" pitchFamily="18" charset="0"/>
                      </a:rPr>
                      <m:t> </m:t>
                    </m:r>
                    <m:r>
                      <a:rPr lang="id-ID" sz="2000" b="0" i="1" smtClean="0">
                        <a:latin typeface="Cambria Math" panose="02040503050406030204" pitchFamily="18" charset="0"/>
                      </a:rPr>
                      <m:t>𝑓𝑟𝑒𝑞𝑢𝑒𝑛𝑐𝑦</m:t>
                    </m:r>
                    <m:r>
                      <a:rPr lang="id-ID" sz="2000" b="0" i="1" smtClean="0">
                        <a:latin typeface="Cambria Math" panose="02040503050406030204" pitchFamily="18" charset="0"/>
                      </a:rPr>
                      <m:t> </m:t>
                    </m:r>
                    <m:r>
                      <a:rPr lang="id-ID" sz="2000" b="0" i="1" smtClean="0">
                        <a:latin typeface="Cambria Math" panose="02040503050406030204" pitchFamily="18" charset="0"/>
                      </a:rPr>
                      <m:t>𝑠h𝑖𝑓𝑡</m:t>
                    </m:r>
                    <m:r>
                      <a:rPr lang="id-ID" sz="2000" b="0" i="1" smtClean="0">
                        <a:latin typeface="Cambria Math" panose="02040503050406030204" pitchFamily="18" charset="0"/>
                      </a:rPr>
                      <m:t>/</m:t>
                    </m:r>
                    <m:r>
                      <a:rPr lang="id-ID" sz="2000" b="0" i="1" smtClean="0">
                        <a:latin typeface="Cambria Math" panose="02040503050406030204" pitchFamily="18" charset="0"/>
                      </a:rPr>
                      <m:t>𝑑𝑖𝑠𝑝𝑙𝑎𝑐𝑒𝑚𝑒𝑛𝑡</m:t>
                    </m:r>
                  </m:oMath>
                </a14:m>
                <a:r>
                  <a:rPr lang="id-ID" sz="2000" dirty="0"/>
                  <a:t>,</a:t>
                </a:r>
              </a:p>
              <a:p>
                <a:pPr marL="0" indent="0" algn="just">
                  <a:buNone/>
                </a:pPr>
                <a:endParaRPr lang="id-ID" sz="2000" dirty="0"/>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838200" y="2333297"/>
                <a:ext cx="6561406" cy="3843666"/>
              </a:xfrm>
              <a:blipFill>
                <a:blip r:embed="rId2"/>
                <a:stretch>
                  <a:fillRect l="-1022" t="-1746" r="-929"/>
                </a:stretch>
              </a:blipFill>
            </p:spPr>
            <p:txBody>
              <a:bodyPr/>
              <a:lstStyle/>
              <a:p>
                <a:r>
                  <a:rPr lang="en-ID">
                    <a:noFill/>
                  </a:rPr>
                  <a:t> </a:t>
                </a:r>
              </a:p>
            </p:txBody>
          </p:sp>
        </mc:Fallback>
      </mc:AlternateContent>
      <p:pic>
        <p:nvPicPr>
          <p:cNvPr id="5" name="Picture 4" descr="Formulae written on a blackboard">
            <a:extLst>
              <a:ext uri="{FF2B5EF4-FFF2-40B4-BE49-F238E27FC236}">
                <a16:creationId xmlns:a16="http://schemas.microsoft.com/office/drawing/2014/main" id="{62084D7A-A2F4-D2BA-3458-396493146514}"/>
              </a:ext>
            </a:extLst>
          </p:cNvPr>
          <p:cNvPicPr>
            <a:picLocks noChangeAspect="1"/>
          </p:cNvPicPr>
          <p:nvPr/>
        </p:nvPicPr>
        <p:blipFill rotWithShape="1">
          <a:blip r:embed="rId3"/>
          <a:srcRect l="19082" r="22880" b="-1"/>
          <a:stretch/>
        </p:blipFill>
        <p:spPr>
          <a:xfrm>
            <a:off x="7678187" y="0"/>
            <a:ext cx="451076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48375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E63B1DBE-EBBA-F34C-54FF-889672548D17}"/>
              </a:ext>
            </a:extLst>
          </p:cNvPr>
          <p:cNvSpPr>
            <a:spLocks noGrp="1"/>
          </p:cNvSpPr>
          <p:nvPr>
            <p:ph type="title"/>
          </p:nvPr>
        </p:nvSpPr>
        <p:spPr>
          <a:xfrm>
            <a:off x="572493" y="238539"/>
            <a:ext cx="11018520" cy="1434415"/>
          </a:xfrm>
        </p:spPr>
        <p:txBody>
          <a:bodyPr anchor="b">
            <a:normAutofit/>
          </a:bodyPr>
          <a:lstStyle/>
          <a:p>
            <a:r>
              <a:rPr lang="id-ID" sz="4600"/>
              <a:t>4. Penjelasan Physical Principles of CO sensing</a:t>
            </a:r>
            <a:endParaRPr lang="en-ID" sz="4600"/>
          </a:p>
        </p:txBody>
      </p:sp>
      <p:sp>
        <p:nvSpPr>
          <p:cNvPr id="1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6FF7DEB-8BD2-1500-F9D7-03A317561EA5}"/>
                  </a:ext>
                </a:extLst>
              </p:cNvPr>
              <p:cNvSpPr>
                <a:spLocks noGrp="1"/>
              </p:cNvSpPr>
              <p:nvPr>
                <p:ph idx="1"/>
              </p:nvPr>
            </p:nvSpPr>
            <p:spPr>
              <a:xfrm>
                <a:off x="572493" y="2071316"/>
                <a:ext cx="10972800" cy="4119172"/>
              </a:xfrm>
            </p:spPr>
            <p:txBody>
              <a:bodyPr anchor="t">
                <a:normAutofit fontScale="92500"/>
              </a:bodyPr>
              <a:lstStyle/>
              <a:p>
                <a:pPr marL="0" indent="0">
                  <a:lnSpc>
                    <a:spcPct val="150000"/>
                  </a:lnSpc>
                  <a:spcBef>
                    <a:spcPts val="0"/>
                  </a:spcBef>
                  <a:buNone/>
                </a:pPr>
                <a:r>
                  <a:rPr lang="id-ID" sz="2200" dirty="0">
                    <a:latin typeface="Arial Narrow" panose="020B0606020202030204" pitchFamily="34" charset="0"/>
                  </a:rPr>
                  <a:t>Untuk </a:t>
                </a:r>
                <a:r>
                  <a:rPr lang="id-ID" sz="2200" dirty="0" err="1">
                    <a:latin typeface="Arial Narrow" panose="020B0606020202030204" pitchFamily="34" charset="0"/>
                  </a:rPr>
                  <a:t>hamiltoninan</a:t>
                </a:r>
                <a:r>
                  <a:rPr lang="id-ID" sz="2200" dirty="0">
                    <a:latin typeface="Arial Narrow" panose="020B0606020202030204" pitchFamily="34" charset="0"/>
                  </a:rPr>
                  <a:t> total maka</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id-ID" sz="2200" b="0" i="1">
                          <a:latin typeface="Cambria Math" panose="02040503050406030204" pitchFamily="18" charset="0"/>
                        </a:rPr>
                        <m:t>𝐻</m:t>
                      </m:r>
                      <m:r>
                        <m:rPr>
                          <m:aln/>
                        </m:rPr>
                        <a:rPr lang="id-ID" sz="2200" b="0" i="1">
                          <a:latin typeface="Cambria Math" panose="02040503050406030204" pitchFamily="18" charset="0"/>
                        </a:rPr>
                        <m:t>=</m:t>
                      </m:r>
                      <m:sSub>
                        <m:sSubPr>
                          <m:ctrlPr>
                            <a:rPr lang="id-ID" sz="2200" b="0" i="1">
                              <a:latin typeface="Cambria Math" panose="02040503050406030204" pitchFamily="18" charset="0"/>
                            </a:rPr>
                          </m:ctrlPr>
                        </m:sSubPr>
                        <m:e>
                          <m:r>
                            <a:rPr lang="id-ID" sz="2200" b="0" i="1">
                              <a:latin typeface="Cambria Math" panose="02040503050406030204" pitchFamily="18" charset="0"/>
                            </a:rPr>
                            <m:t>𝐻</m:t>
                          </m:r>
                        </m:e>
                        <m:sub>
                          <m:r>
                            <a:rPr lang="id-ID" sz="2200" b="0" i="1">
                              <a:latin typeface="Cambria Math" panose="02040503050406030204" pitchFamily="18" charset="0"/>
                            </a:rPr>
                            <m:t>𝑑𝑟𝑖𝑣𝑒</m:t>
                          </m:r>
                        </m:sub>
                      </m:sSub>
                      <m:r>
                        <a:rPr lang="id-ID" sz="2200" b="0" i="1">
                          <a:latin typeface="Cambria Math" panose="02040503050406030204" pitchFamily="18" charset="0"/>
                        </a:rPr>
                        <m:t>+</m:t>
                      </m:r>
                      <m:sSub>
                        <m:sSubPr>
                          <m:ctrlPr>
                            <a:rPr lang="id-ID" sz="2200" b="0" i="1">
                              <a:latin typeface="Cambria Math" panose="02040503050406030204" pitchFamily="18" charset="0"/>
                            </a:rPr>
                          </m:ctrlPr>
                        </m:sSubPr>
                        <m:e>
                          <m:r>
                            <a:rPr lang="id-ID" sz="2200" b="0" i="1">
                              <a:latin typeface="Cambria Math" panose="02040503050406030204" pitchFamily="18" charset="0"/>
                            </a:rPr>
                            <m:t>𝐻</m:t>
                          </m:r>
                        </m:e>
                        <m:sub>
                          <m:r>
                            <a:rPr lang="id-ID" sz="2200" b="0" i="1">
                              <a:latin typeface="Cambria Math" panose="02040503050406030204" pitchFamily="18" charset="0"/>
                            </a:rPr>
                            <m:t>𝑓𝑟𝑒𝑒</m:t>
                          </m:r>
                        </m:sub>
                      </m:sSub>
                      <m:r>
                        <a:rPr lang="id-ID" sz="2200" b="0" i="1">
                          <a:latin typeface="Cambria Math" panose="02040503050406030204" pitchFamily="18" charset="0"/>
                        </a:rPr>
                        <m:t>+</m:t>
                      </m:r>
                      <m:sSub>
                        <m:sSubPr>
                          <m:ctrlPr>
                            <a:rPr lang="id-ID" sz="2200" b="0" i="1">
                              <a:latin typeface="Cambria Math" panose="02040503050406030204" pitchFamily="18" charset="0"/>
                            </a:rPr>
                          </m:ctrlPr>
                        </m:sSubPr>
                        <m:e>
                          <m:r>
                            <a:rPr lang="id-ID" sz="2200" b="0" i="1">
                              <a:latin typeface="Cambria Math" panose="02040503050406030204" pitchFamily="18" charset="0"/>
                            </a:rPr>
                            <m:t>𝐻</m:t>
                          </m:r>
                        </m:e>
                        <m:sub>
                          <m:r>
                            <a:rPr lang="id-ID" sz="2200" b="0" i="1">
                              <a:latin typeface="Cambria Math" panose="02040503050406030204" pitchFamily="18" charset="0"/>
                            </a:rPr>
                            <m:t>𝑖𝑛𝑡</m:t>
                          </m:r>
                        </m:sub>
                      </m:sSub>
                    </m:oMath>
                    <m:oMath xmlns:m="http://schemas.openxmlformats.org/officeDocument/2006/math">
                      <m:r>
                        <m:rPr>
                          <m:aln/>
                        </m:rPr>
                        <a:rPr lang="id-ID" sz="2200" b="0" i="1">
                          <a:latin typeface="Cambria Math" panose="02040503050406030204" pitchFamily="18" charset="0"/>
                        </a:rPr>
                        <m:t>=</m:t>
                      </m:r>
                      <m:sSup>
                        <m:sSupPr>
                          <m:ctrlPr>
                            <a:rPr lang="id-ID" sz="2200" b="0" i="1">
                              <a:latin typeface="Cambria Math" panose="02040503050406030204" pitchFamily="18" charset="0"/>
                            </a:rPr>
                          </m:ctrlPr>
                        </m:sSupPr>
                        <m:e>
                          <m:r>
                            <m:rPr>
                              <m:sty m:val="p"/>
                            </m:rPr>
                            <a:rPr lang="id-ID" sz="2200" b="0" i="0">
                              <a:latin typeface="Cambria Math" panose="02040503050406030204" pitchFamily="18" charset="0"/>
                            </a:rPr>
                            <m:t>Ω</m:t>
                          </m:r>
                        </m:e>
                        <m:sup>
                          <m:r>
                            <a:rPr lang="id-ID" sz="2200" b="0" i="1">
                              <a:latin typeface="Cambria Math" panose="02040503050406030204" pitchFamily="18" charset="0"/>
                            </a:rPr>
                            <m:t>∗</m:t>
                          </m:r>
                        </m:sup>
                      </m:sSup>
                      <m:sSup>
                        <m:sSupPr>
                          <m:ctrlPr>
                            <a:rPr lang="id-ID" sz="2200" b="0" i="1">
                              <a:latin typeface="Cambria Math" panose="02040503050406030204" pitchFamily="18" charset="0"/>
                            </a:rPr>
                          </m:ctrlPr>
                        </m:sSupPr>
                        <m:e>
                          <m:r>
                            <a:rPr lang="id-ID" sz="2200" b="0" i="1">
                              <a:latin typeface="Cambria Math" panose="02040503050406030204" pitchFamily="18" charset="0"/>
                            </a:rPr>
                            <m:t>𝑒</m:t>
                          </m:r>
                        </m:e>
                        <m:sup>
                          <m:r>
                            <a:rPr lang="id-ID" sz="2200" b="0" i="1">
                              <a:latin typeface="Cambria Math" panose="02040503050406030204" pitchFamily="18" charset="0"/>
                            </a:rPr>
                            <m:t>𝑖</m:t>
                          </m:r>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𝐿</m:t>
                              </m:r>
                            </m:sub>
                          </m:sSub>
                          <m:r>
                            <a:rPr lang="id-ID" sz="2200" b="0" i="1">
                              <a:latin typeface="Cambria Math" panose="02040503050406030204" pitchFamily="18" charset="0"/>
                            </a:rPr>
                            <m:t>𝑡</m:t>
                          </m:r>
                        </m:sup>
                      </m:sSup>
                      <m:r>
                        <a:rPr lang="id-ID" sz="2200" b="0" i="1">
                          <a:latin typeface="Cambria Math" panose="02040503050406030204" pitchFamily="18" charset="0"/>
                        </a:rPr>
                        <m:t>𝑎</m:t>
                      </m:r>
                      <m:r>
                        <a:rPr lang="id-ID" sz="2200" b="0" i="1">
                          <a:latin typeface="Cambria Math" panose="02040503050406030204" pitchFamily="18" charset="0"/>
                        </a:rPr>
                        <m:t>+</m:t>
                      </m:r>
                      <m:r>
                        <m:rPr>
                          <m:sty m:val="p"/>
                        </m:rPr>
                        <a:rPr lang="id-ID" sz="2200" b="0" i="0">
                          <a:latin typeface="Cambria Math" panose="02040503050406030204" pitchFamily="18" charset="0"/>
                        </a:rPr>
                        <m:t>Ω</m:t>
                      </m:r>
                      <m:sSup>
                        <m:sSupPr>
                          <m:ctrlPr>
                            <a:rPr lang="id-ID" sz="2200" b="0" i="1">
                              <a:latin typeface="Cambria Math" panose="02040503050406030204" pitchFamily="18" charset="0"/>
                            </a:rPr>
                          </m:ctrlPr>
                        </m:sSupPr>
                        <m:e>
                          <m:r>
                            <a:rPr lang="id-ID" sz="2200" b="0" i="1">
                              <a:latin typeface="Cambria Math" panose="02040503050406030204" pitchFamily="18" charset="0"/>
                            </a:rPr>
                            <m:t>𝑒</m:t>
                          </m:r>
                        </m:e>
                        <m:sup>
                          <m:r>
                            <a:rPr lang="id-ID" sz="2200" b="0" i="1">
                              <a:latin typeface="Cambria Math" panose="02040503050406030204" pitchFamily="18" charset="0"/>
                            </a:rPr>
                            <m:t>−</m:t>
                          </m:r>
                          <m:r>
                            <a:rPr lang="id-ID" sz="2200" b="0" i="1">
                              <a:latin typeface="Cambria Math" panose="02040503050406030204" pitchFamily="18" charset="0"/>
                            </a:rPr>
                            <m:t>𝑖</m:t>
                          </m:r>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𝐿</m:t>
                              </m:r>
                            </m:sub>
                          </m:sSub>
                          <m:r>
                            <a:rPr lang="id-ID" sz="2200" b="0" i="1">
                              <a:latin typeface="Cambria Math" panose="02040503050406030204" pitchFamily="18" charset="0"/>
                            </a:rPr>
                            <m:t>𝑡</m:t>
                          </m:r>
                        </m:sup>
                      </m:sSup>
                      <m:sSup>
                        <m:sSupPr>
                          <m:ctrlPr>
                            <a:rPr lang="id-ID" sz="2200" b="0" i="1">
                              <a:latin typeface="Cambria Math" panose="02040503050406030204" pitchFamily="18" charset="0"/>
                            </a:rPr>
                          </m:ctrlPr>
                        </m:sSupPr>
                        <m:e>
                          <m:r>
                            <a:rPr lang="id-ID" sz="2200" b="0" i="1">
                              <a:latin typeface="Cambria Math" panose="02040503050406030204" pitchFamily="18" charset="0"/>
                            </a:rPr>
                            <m:t>𝑎</m:t>
                          </m:r>
                        </m:e>
                        <m:sup>
                          <m:r>
                            <a:rPr lang="id-ID" sz="2200" b="0" i="1">
                              <a:latin typeface="Cambria Math" panose="02040503050406030204" pitchFamily="18" charset="0"/>
                            </a:rPr>
                            <m:t>+</m:t>
                          </m:r>
                        </m:sup>
                      </m:sSup>
                      <m:r>
                        <a:rPr lang="id-ID" sz="2200" b="0" i="1">
                          <a:latin typeface="Cambria Math" panose="02040503050406030204" pitchFamily="18" charset="0"/>
                        </a:rPr>
                        <m:t>+</m:t>
                      </m:r>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𝑐</m:t>
                          </m:r>
                        </m:sub>
                      </m:sSub>
                      <m:sSup>
                        <m:sSupPr>
                          <m:ctrlPr>
                            <a:rPr lang="id-ID" sz="2200" b="0" i="1">
                              <a:latin typeface="Cambria Math" panose="02040503050406030204" pitchFamily="18" charset="0"/>
                            </a:rPr>
                          </m:ctrlPr>
                        </m:sSupPr>
                        <m:e>
                          <m:r>
                            <a:rPr lang="id-ID" sz="2200" b="0" i="1">
                              <a:latin typeface="Cambria Math" panose="02040503050406030204" pitchFamily="18" charset="0"/>
                            </a:rPr>
                            <m:t>𝑎</m:t>
                          </m:r>
                        </m:e>
                        <m:sup>
                          <m:r>
                            <a:rPr lang="id-ID" sz="2200" b="0" i="1">
                              <a:latin typeface="Cambria Math" panose="02040503050406030204" pitchFamily="18" charset="0"/>
                            </a:rPr>
                            <m:t>+</m:t>
                          </m:r>
                        </m:sup>
                      </m:sSup>
                      <m:r>
                        <a:rPr lang="id-ID" sz="2200" b="0" i="1">
                          <a:latin typeface="Cambria Math" panose="02040503050406030204" pitchFamily="18" charset="0"/>
                        </a:rPr>
                        <m:t>𝑎</m:t>
                      </m:r>
                      <m:r>
                        <a:rPr lang="id-ID" sz="2200" b="0" i="1">
                          <a:latin typeface="Cambria Math" panose="02040503050406030204" pitchFamily="18" charset="0"/>
                        </a:rPr>
                        <m:t>+</m:t>
                      </m:r>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𝑚</m:t>
                          </m:r>
                        </m:sub>
                      </m:sSub>
                      <m:sSup>
                        <m:sSupPr>
                          <m:ctrlPr>
                            <a:rPr lang="id-ID" sz="2200" b="0" i="1">
                              <a:latin typeface="Cambria Math" panose="02040503050406030204" pitchFamily="18" charset="0"/>
                            </a:rPr>
                          </m:ctrlPr>
                        </m:sSupPr>
                        <m:e>
                          <m:r>
                            <a:rPr lang="id-ID" sz="2200" b="0" i="1">
                              <a:latin typeface="Cambria Math" panose="02040503050406030204" pitchFamily="18" charset="0"/>
                            </a:rPr>
                            <m:t>𝑏</m:t>
                          </m:r>
                        </m:e>
                        <m:sup>
                          <m:r>
                            <a:rPr lang="id-ID" sz="2200" b="0" i="1">
                              <a:latin typeface="Cambria Math" panose="02040503050406030204" pitchFamily="18" charset="0"/>
                            </a:rPr>
                            <m:t>+</m:t>
                          </m:r>
                        </m:sup>
                      </m:sSup>
                      <m:r>
                        <a:rPr lang="id-ID" sz="2200" b="0" i="1">
                          <a:latin typeface="Cambria Math" panose="02040503050406030204" pitchFamily="18" charset="0"/>
                        </a:rPr>
                        <m:t>𝑏</m:t>
                      </m:r>
                      <m:r>
                        <a:rPr lang="id-ID" sz="2200" b="0" i="1">
                          <a:latin typeface="Cambria Math" panose="02040503050406030204" pitchFamily="18" charset="0"/>
                        </a:rPr>
                        <m:t>+</m:t>
                      </m:r>
                      <m:r>
                        <a:rPr lang="id-ID" sz="2200" b="0" i="1">
                          <a:latin typeface="Cambria Math" panose="02040503050406030204" pitchFamily="18" charset="0"/>
                        </a:rPr>
                        <m:t>𝑔</m:t>
                      </m:r>
                      <m:sSup>
                        <m:sSupPr>
                          <m:ctrlPr>
                            <a:rPr lang="id-ID" sz="2200" b="0" i="1">
                              <a:latin typeface="Cambria Math" panose="02040503050406030204" pitchFamily="18" charset="0"/>
                            </a:rPr>
                          </m:ctrlPr>
                        </m:sSupPr>
                        <m:e>
                          <m:r>
                            <a:rPr lang="id-ID" sz="2200" b="0" i="1">
                              <a:latin typeface="Cambria Math" panose="02040503050406030204" pitchFamily="18" charset="0"/>
                            </a:rPr>
                            <m:t>𝑎</m:t>
                          </m:r>
                        </m:e>
                        <m:sup>
                          <m:r>
                            <a:rPr lang="id-ID" sz="2200" b="0" i="1">
                              <a:latin typeface="Cambria Math" panose="02040503050406030204" pitchFamily="18" charset="0"/>
                            </a:rPr>
                            <m:t>+</m:t>
                          </m:r>
                        </m:sup>
                      </m:sSup>
                      <m:r>
                        <a:rPr lang="id-ID" sz="2200" b="0" i="1">
                          <a:latin typeface="Cambria Math" panose="02040503050406030204" pitchFamily="18" charset="0"/>
                        </a:rPr>
                        <m:t>𝑎</m:t>
                      </m:r>
                      <m:d>
                        <m:dPr>
                          <m:ctrlPr>
                            <a:rPr lang="id-ID" sz="2200" b="0" i="1">
                              <a:latin typeface="Cambria Math" panose="02040503050406030204" pitchFamily="18" charset="0"/>
                            </a:rPr>
                          </m:ctrlPr>
                        </m:dPr>
                        <m:e>
                          <m:sSup>
                            <m:sSupPr>
                              <m:ctrlPr>
                                <a:rPr lang="id-ID" sz="2200" b="0" i="1">
                                  <a:latin typeface="Cambria Math" panose="02040503050406030204" pitchFamily="18" charset="0"/>
                                </a:rPr>
                              </m:ctrlPr>
                            </m:sSupPr>
                            <m:e>
                              <m:r>
                                <a:rPr lang="id-ID" sz="2200" b="0" i="1">
                                  <a:latin typeface="Cambria Math" panose="02040503050406030204" pitchFamily="18" charset="0"/>
                                </a:rPr>
                                <m:t>𝑏</m:t>
                              </m:r>
                            </m:e>
                            <m:sup>
                              <m:r>
                                <a:rPr lang="id-ID" sz="2200" b="0" i="1">
                                  <a:latin typeface="Cambria Math" panose="02040503050406030204" pitchFamily="18" charset="0"/>
                                </a:rPr>
                                <m:t>+</m:t>
                              </m:r>
                            </m:sup>
                          </m:sSup>
                          <m:r>
                            <a:rPr lang="id-ID" sz="2200" b="0" i="1">
                              <a:latin typeface="Cambria Math" panose="02040503050406030204" pitchFamily="18" charset="0"/>
                            </a:rPr>
                            <m:t>+</m:t>
                          </m:r>
                          <m:r>
                            <a:rPr lang="id-ID" sz="2200" b="0" i="1">
                              <a:latin typeface="Cambria Math" panose="02040503050406030204" pitchFamily="18" charset="0"/>
                            </a:rPr>
                            <m:t>𝑏</m:t>
                          </m:r>
                        </m:e>
                      </m:d>
                    </m:oMath>
                  </m:oMathPara>
                </a14:m>
                <a:endParaRPr lang="id-ID" sz="2200" dirty="0">
                  <a:latin typeface="Arial Narrow" panose="020B0606020202030204" pitchFamily="34" charset="0"/>
                </a:endParaRPr>
              </a:p>
              <a:p>
                <a:pPr marL="0" indent="0">
                  <a:lnSpc>
                    <a:spcPct val="150000"/>
                  </a:lnSpc>
                  <a:spcBef>
                    <a:spcPts val="0"/>
                  </a:spcBef>
                  <a:buNone/>
                </a:pPr>
                <a:r>
                  <a:rPr lang="id-ID" sz="2200" dirty="0">
                    <a:latin typeface="Arial Narrow" panose="020B0606020202030204" pitchFamily="34" charset="0"/>
                  </a:rPr>
                  <a:t>Dengan </a:t>
                </a:r>
                <a:r>
                  <a:rPr lang="id-ID" sz="2200" dirty="0" err="1">
                    <a:latin typeface="Arial Narrow" panose="020B0606020202030204" pitchFamily="34" charset="0"/>
                  </a:rPr>
                  <a:t>Hamiltonian</a:t>
                </a:r>
                <a:r>
                  <a:rPr lang="id-ID" sz="2200" dirty="0">
                    <a:latin typeface="Arial Narrow" panose="020B0606020202030204" pitchFamily="34" charset="0"/>
                  </a:rPr>
                  <a:t> berada dalam </a:t>
                </a:r>
                <a:r>
                  <a:rPr lang="id-ID" sz="2200" i="1" dirty="0" err="1">
                    <a:latin typeface="Arial Narrow" panose="020B0606020202030204" pitchFamily="34" charset="0"/>
                  </a:rPr>
                  <a:t>frame</a:t>
                </a:r>
                <a:r>
                  <a:rPr lang="id-ID" sz="2200" dirty="0">
                    <a:latin typeface="Arial Narrow" panose="020B0606020202030204" pitchFamily="34" charset="0"/>
                  </a:rPr>
                  <a:t> </a:t>
                </a:r>
                <a:r>
                  <a:rPr lang="id-ID" sz="2200" dirty="0" err="1">
                    <a:latin typeface="Arial Narrow" panose="020B0606020202030204" pitchFamily="34" charset="0"/>
                  </a:rPr>
                  <a:t>rotating</a:t>
                </a:r>
                <a:r>
                  <a:rPr lang="id-ID" sz="2200" dirty="0">
                    <a:latin typeface="Arial Narrow" panose="020B0606020202030204" pitchFamily="34" charset="0"/>
                  </a:rPr>
                  <a:t> </a:t>
                </a:r>
                <a14:m>
                  <m:oMath xmlns:m="http://schemas.openxmlformats.org/officeDocument/2006/math">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𝐿</m:t>
                        </m:r>
                      </m:sub>
                    </m:sSub>
                  </m:oMath>
                </a14:m>
                <a:r>
                  <a:rPr lang="id-ID" sz="2200" dirty="0">
                    <a:latin typeface="Arial Narrow" panose="020B0606020202030204" pitchFamily="34" charset="0"/>
                  </a:rPr>
                  <a:t> maka ditransformasi melalui</a:t>
                </a:r>
              </a:p>
              <a:p>
                <a:pPr marL="0" indent="0">
                  <a:lnSpc>
                    <a:spcPct val="150000"/>
                  </a:lnSpc>
                  <a:spcBef>
                    <a:spcPts val="0"/>
                  </a:spcBef>
                  <a:buNone/>
                </a:pPr>
                <a14:m>
                  <m:oMath xmlns:m="http://schemas.openxmlformats.org/officeDocument/2006/math">
                    <m:r>
                      <a:rPr lang="id-ID" sz="2200" b="0" i="1">
                        <a:latin typeface="Cambria Math" panose="02040503050406030204" pitchFamily="18" charset="0"/>
                      </a:rPr>
                      <m:t>𝑈</m:t>
                    </m:r>
                    <m:r>
                      <m:rPr>
                        <m:aln/>
                      </m:rPr>
                      <a:rPr lang="id-ID" sz="2200" b="0" i="1">
                        <a:latin typeface="Cambria Math" panose="02040503050406030204" pitchFamily="18" charset="0"/>
                      </a:rPr>
                      <m:t>=</m:t>
                    </m:r>
                    <m:sSup>
                      <m:sSupPr>
                        <m:ctrlPr>
                          <a:rPr lang="id-ID" sz="2200" b="0" i="1">
                            <a:latin typeface="Cambria Math" panose="02040503050406030204" pitchFamily="18" charset="0"/>
                          </a:rPr>
                        </m:ctrlPr>
                      </m:sSupPr>
                      <m:e>
                        <m:r>
                          <a:rPr lang="id-ID" sz="2200" b="0" i="1">
                            <a:latin typeface="Cambria Math" panose="02040503050406030204" pitchFamily="18" charset="0"/>
                          </a:rPr>
                          <m:t>𝑒</m:t>
                        </m:r>
                      </m:e>
                      <m:sup>
                        <m:d>
                          <m:dPr>
                            <m:ctrlPr>
                              <a:rPr lang="id-ID" sz="2200" b="0" i="1">
                                <a:latin typeface="Cambria Math" panose="02040503050406030204" pitchFamily="18" charset="0"/>
                              </a:rPr>
                            </m:ctrlPr>
                          </m:dPr>
                          <m:e>
                            <m:r>
                              <a:rPr lang="id-ID" sz="2200" b="0" i="1">
                                <a:latin typeface="Cambria Math" panose="02040503050406030204" pitchFamily="18" charset="0"/>
                              </a:rPr>
                              <m:t>𝑖</m:t>
                            </m:r>
                            <m:sSub>
                              <m:sSubPr>
                                <m:ctrlPr>
                                  <a:rPr lang="id-ID" sz="2200" b="0" i="1">
                                    <a:latin typeface="Cambria Math" panose="02040503050406030204" pitchFamily="18" charset="0"/>
                                  </a:rPr>
                                </m:ctrlPr>
                              </m:sSubPr>
                              <m:e>
                                <m:r>
                                  <a:rPr lang="id-ID" sz="2200" b="0" i="1">
                                    <a:latin typeface="Cambria Math" panose="02040503050406030204" pitchFamily="18" charset="0"/>
                                  </a:rPr>
                                  <m:t>𝜔</m:t>
                                </m:r>
                              </m:e>
                              <m:sub>
                                <m:r>
                                  <a:rPr lang="id-ID" sz="2200" b="0" i="1">
                                    <a:latin typeface="Cambria Math" panose="02040503050406030204" pitchFamily="18" charset="0"/>
                                  </a:rPr>
                                  <m:t>𝐿</m:t>
                                </m:r>
                              </m:sub>
                            </m:sSub>
                            <m:r>
                              <a:rPr lang="id-ID" sz="2200" b="0" i="1">
                                <a:latin typeface="Cambria Math" panose="02040503050406030204" pitchFamily="18" charset="0"/>
                              </a:rPr>
                              <m:t>𝑡</m:t>
                            </m:r>
                          </m:e>
                        </m:d>
                        <m:sSup>
                          <m:sSupPr>
                            <m:ctrlPr>
                              <a:rPr lang="id-ID" sz="2200" i="1">
                                <a:latin typeface="Cambria Math" panose="02040503050406030204" pitchFamily="18" charset="0"/>
                              </a:rPr>
                            </m:ctrlPr>
                          </m:sSupPr>
                          <m:e>
                            <m:r>
                              <a:rPr lang="id-ID" sz="2200" i="1">
                                <a:latin typeface="Cambria Math" panose="02040503050406030204" pitchFamily="18" charset="0"/>
                              </a:rPr>
                              <m:t>𝑎</m:t>
                            </m:r>
                          </m:e>
                          <m:sup>
                            <m:r>
                              <a:rPr lang="id-ID" sz="2200" i="1">
                                <a:latin typeface="Cambria Math" panose="02040503050406030204" pitchFamily="18" charset="0"/>
                              </a:rPr>
                              <m:t>+</m:t>
                            </m:r>
                          </m:sup>
                        </m:sSup>
                        <m:r>
                          <a:rPr lang="id-ID" sz="2200" i="1">
                            <a:latin typeface="Cambria Math" panose="02040503050406030204" pitchFamily="18" charset="0"/>
                          </a:rPr>
                          <m:t>𝑎</m:t>
                        </m:r>
                      </m:sup>
                    </m:sSup>
                  </m:oMath>
                </a14:m>
                <a:r>
                  <a:rPr lang="id-ID" sz="2200" dirty="0">
                    <a:latin typeface="Arial Narrow" panose="020B0606020202030204" pitchFamily="34" charset="0"/>
                  </a:rPr>
                  <a:t> dan </a:t>
                </a:r>
                <a14:m>
                  <m:oMath xmlns:m="http://schemas.openxmlformats.org/officeDocument/2006/math">
                    <m:sSup>
                      <m:sSupPr>
                        <m:ctrlPr>
                          <a:rPr lang="id-ID" sz="2200" b="0" i="1">
                            <a:latin typeface="Cambria Math" panose="02040503050406030204" pitchFamily="18" charset="0"/>
                          </a:rPr>
                        </m:ctrlPr>
                      </m:sSupPr>
                      <m:e>
                        <m:r>
                          <a:rPr lang="id-ID" sz="2200" b="0" i="1">
                            <a:latin typeface="Cambria Math" panose="02040503050406030204" pitchFamily="18" charset="0"/>
                          </a:rPr>
                          <m:t>𝐻</m:t>
                        </m:r>
                      </m:e>
                      <m:sup>
                        <m:r>
                          <a:rPr lang="id-ID" sz="2200" b="0" i="1">
                            <a:latin typeface="Cambria Math" panose="02040503050406030204" pitchFamily="18" charset="0"/>
                          </a:rPr>
                          <m:t>′</m:t>
                        </m:r>
                      </m:sup>
                    </m:sSup>
                    <m:r>
                      <a:rPr lang="id-ID" sz="2200" b="0" i="1">
                        <a:latin typeface="Cambria Math" panose="02040503050406030204" pitchFamily="18" charset="0"/>
                      </a:rPr>
                      <m:t>=</m:t>
                    </m:r>
                    <m:r>
                      <a:rPr lang="id-ID" sz="2200" b="0" i="1">
                        <a:latin typeface="Cambria Math" panose="02040503050406030204" pitchFamily="18" charset="0"/>
                      </a:rPr>
                      <m:t>𝑈𝐻</m:t>
                    </m:r>
                    <m:sSup>
                      <m:sSupPr>
                        <m:ctrlPr>
                          <a:rPr lang="id-ID" sz="2200" b="0" i="1">
                            <a:latin typeface="Cambria Math" panose="02040503050406030204" pitchFamily="18" charset="0"/>
                          </a:rPr>
                        </m:ctrlPr>
                      </m:sSupPr>
                      <m:e>
                        <m:r>
                          <a:rPr lang="id-ID" sz="2200" b="0" i="1">
                            <a:latin typeface="Cambria Math" panose="02040503050406030204" pitchFamily="18" charset="0"/>
                          </a:rPr>
                          <m:t>𝑈</m:t>
                        </m:r>
                      </m:e>
                      <m:sup>
                        <m:r>
                          <a:rPr lang="id-ID" sz="2200" b="0" i="1">
                            <a:latin typeface="Cambria Math" panose="02040503050406030204" pitchFamily="18" charset="0"/>
                          </a:rPr>
                          <m:t>+</m:t>
                        </m:r>
                      </m:sup>
                    </m:sSup>
                    <m:r>
                      <a:rPr lang="id-ID" sz="2200" b="0" i="1">
                        <a:latin typeface="Cambria Math" panose="02040503050406030204" pitchFamily="18" charset="0"/>
                      </a:rPr>
                      <m:t>−</m:t>
                    </m:r>
                    <m:r>
                      <a:rPr lang="id-ID" sz="2200" b="0" i="1">
                        <a:latin typeface="Cambria Math" panose="02040503050406030204" pitchFamily="18" charset="0"/>
                      </a:rPr>
                      <m:t>𝑖𝑈</m:t>
                    </m:r>
                    <m:f>
                      <m:fPr>
                        <m:ctrlPr>
                          <a:rPr lang="id-ID" sz="2200" b="0" i="1">
                            <a:latin typeface="Cambria Math" panose="02040503050406030204" pitchFamily="18" charset="0"/>
                          </a:rPr>
                        </m:ctrlPr>
                      </m:fPr>
                      <m:num>
                        <m:r>
                          <a:rPr lang="id-ID" sz="2200" b="0" i="1">
                            <a:latin typeface="Cambria Math" panose="02040503050406030204" pitchFamily="18" charset="0"/>
                          </a:rPr>
                          <m:t>𝑑</m:t>
                        </m:r>
                      </m:num>
                      <m:den>
                        <m:r>
                          <a:rPr lang="id-ID" sz="2200" b="0" i="1">
                            <a:latin typeface="Cambria Math" panose="02040503050406030204" pitchFamily="18" charset="0"/>
                          </a:rPr>
                          <m:t>𝑑𝑡</m:t>
                        </m:r>
                      </m:den>
                    </m:f>
                    <m:sSup>
                      <m:sSupPr>
                        <m:ctrlPr>
                          <a:rPr lang="id-ID" sz="2200" b="0" i="1">
                            <a:latin typeface="Cambria Math" panose="02040503050406030204" pitchFamily="18" charset="0"/>
                          </a:rPr>
                        </m:ctrlPr>
                      </m:sSupPr>
                      <m:e>
                        <m:r>
                          <a:rPr lang="id-ID" sz="2200" b="0" i="1">
                            <a:latin typeface="Cambria Math" panose="02040503050406030204" pitchFamily="18" charset="0"/>
                          </a:rPr>
                          <m:t>𝑈</m:t>
                        </m:r>
                      </m:e>
                      <m:sup>
                        <m:r>
                          <a:rPr lang="id-ID" sz="2200" b="0" i="1">
                            <a:latin typeface="Cambria Math" panose="02040503050406030204" pitchFamily="18" charset="0"/>
                          </a:rPr>
                          <m:t>+</m:t>
                        </m:r>
                      </m:sup>
                    </m:sSup>
                  </m:oMath>
                </a14:m>
                <a:endParaRPr lang="id-ID" sz="2200" dirty="0">
                  <a:latin typeface="Arial Narrow" panose="020B0606020202030204" pitchFamily="34" charset="0"/>
                </a:endParaRPr>
              </a:p>
              <a:p>
                <a:pPr marL="0" indent="0">
                  <a:lnSpc>
                    <a:spcPct val="150000"/>
                  </a:lnSpc>
                  <a:spcBef>
                    <a:spcPts val="0"/>
                  </a:spcBef>
                  <a:buNone/>
                </a:pPr>
                <a:r>
                  <a:rPr lang="id-ID" sz="2200" dirty="0">
                    <a:latin typeface="Arial Narrow" panose="020B0606020202030204" pitchFamily="34" charset="0"/>
                  </a:rPr>
                  <a:t>Sehingga untuk </a:t>
                </a:r>
                <a:r>
                  <a:rPr lang="id-ID" sz="2200" i="1" dirty="0" err="1">
                    <a:latin typeface="Arial Narrow" panose="020B0606020202030204" pitchFamily="34" charset="0"/>
                  </a:rPr>
                  <a:t>first</a:t>
                </a:r>
                <a:r>
                  <a:rPr lang="id-ID" sz="2200" i="1" dirty="0">
                    <a:latin typeface="Arial Narrow" panose="020B0606020202030204" pitchFamily="34" charset="0"/>
                  </a:rPr>
                  <a:t> term</a:t>
                </a:r>
                <a:r>
                  <a:rPr lang="id-ID" sz="2200" dirty="0">
                    <a:latin typeface="Arial Narrow" panose="020B0606020202030204" pitchFamily="34" charset="0"/>
                  </a:rPr>
                  <a:t> dari </a:t>
                </a:r>
                <a14:m>
                  <m:oMath xmlns:m="http://schemas.openxmlformats.org/officeDocument/2006/math">
                    <m:r>
                      <a:rPr lang="id-ID" sz="2200" b="0" i="1">
                        <a:latin typeface="Cambria Math" panose="02040503050406030204" pitchFamily="18" charset="0"/>
                      </a:rPr>
                      <m:t>𝐻</m:t>
                    </m:r>
                    <m:r>
                      <a:rPr lang="id-ID" sz="2200" b="0" i="1">
                        <a:latin typeface="Cambria Math" panose="02040503050406030204" pitchFamily="18" charset="0"/>
                      </a:rPr>
                      <m:t>′</m:t>
                    </m:r>
                  </m:oMath>
                </a14:m>
                <a:r>
                  <a:rPr lang="id-ID" sz="2200" dirty="0">
                    <a:latin typeface="Arial Narrow" panose="020B0606020202030204" pitchFamily="34" charset="0"/>
                  </a:rPr>
                  <a:t> menjadi</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id-ID" sz="2200" b="0" i="1">
                          <a:latin typeface="Cambria Math" panose="02040503050406030204" pitchFamily="18" charset="0"/>
                        </a:rPr>
                        <m:t>𝑈𝐻</m:t>
                      </m:r>
                      <m:sSup>
                        <m:sSupPr>
                          <m:ctrlPr>
                            <a:rPr lang="id-ID" sz="2200" b="0" i="1">
                              <a:latin typeface="Cambria Math" panose="02040503050406030204" pitchFamily="18" charset="0"/>
                            </a:rPr>
                          </m:ctrlPr>
                        </m:sSupPr>
                        <m:e>
                          <m:r>
                            <a:rPr lang="id-ID" sz="2200" b="0" i="1">
                              <a:latin typeface="Cambria Math" panose="02040503050406030204" pitchFamily="18" charset="0"/>
                            </a:rPr>
                            <m:t>𝑈</m:t>
                          </m:r>
                        </m:e>
                        <m:sup>
                          <m:r>
                            <a:rPr lang="id-ID" sz="2200" b="0" i="1">
                              <a:latin typeface="Cambria Math" panose="02040503050406030204" pitchFamily="18" charset="0"/>
                            </a:rPr>
                            <m:t>+</m:t>
                          </m:r>
                        </m:sup>
                      </m:sSup>
                      <m:r>
                        <a:rPr lang="id-ID" sz="2200" b="0" i="1">
                          <a:latin typeface="Cambria Math" panose="02040503050406030204" pitchFamily="18" charset="0"/>
                        </a:rPr>
                        <m:t>=</m:t>
                      </m:r>
                      <m:sSup>
                        <m:sSupPr>
                          <m:ctrlPr>
                            <a:rPr lang="id-ID" sz="2200" i="1">
                              <a:latin typeface="Cambria Math" panose="02040503050406030204" pitchFamily="18" charset="0"/>
                            </a:rPr>
                          </m:ctrlPr>
                        </m:sSupPr>
                        <m:e>
                          <m:r>
                            <a:rPr lang="id-ID" sz="2200" i="1">
                              <a:latin typeface="Cambria Math" panose="02040503050406030204" pitchFamily="18" charset="0"/>
                            </a:rPr>
                            <m:t>𝑒</m:t>
                          </m:r>
                        </m:e>
                        <m:sup>
                          <m:d>
                            <m:dPr>
                              <m:ctrlPr>
                                <a:rPr lang="id-ID" sz="2200" i="1">
                                  <a:latin typeface="Cambria Math" panose="02040503050406030204" pitchFamily="18" charset="0"/>
                                </a:rPr>
                              </m:ctrlPr>
                            </m:dPr>
                            <m:e>
                              <m:r>
                                <a:rPr lang="id-ID" sz="2200" i="1">
                                  <a:latin typeface="Cambria Math" panose="02040503050406030204" pitchFamily="18" charset="0"/>
                                </a:rPr>
                                <m:t>𝑖</m:t>
                              </m:r>
                              <m:sSub>
                                <m:sSubPr>
                                  <m:ctrlPr>
                                    <a:rPr lang="id-ID" sz="2200" i="1">
                                      <a:latin typeface="Cambria Math" panose="02040503050406030204" pitchFamily="18" charset="0"/>
                                    </a:rPr>
                                  </m:ctrlPr>
                                </m:sSubPr>
                                <m:e>
                                  <m:r>
                                    <a:rPr lang="id-ID" sz="2200" i="1">
                                      <a:latin typeface="Cambria Math" panose="02040503050406030204" pitchFamily="18" charset="0"/>
                                    </a:rPr>
                                    <m:t>𝜔</m:t>
                                  </m:r>
                                </m:e>
                                <m:sub>
                                  <m:r>
                                    <a:rPr lang="id-ID" sz="2200" i="1">
                                      <a:latin typeface="Cambria Math" panose="02040503050406030204" pitchFamily="18" charset="0"/>
                                    </a:rPr>
                                    <m:t>𝐿</m:t>
                                  </m:r>
                                </m:sub>
                              </m:sSub>
                              <m:r>
                                <a:rPr lang="id-ID" sz="2200" i="1">
                                  <a:latin typeface="Cambria Math" panose="02040503050406030204" pitchFamily="18" charset="0"/>
                                </a:rPr>
                                <m:t>𝑡</m:t>
                              </m:r>
                            </m:e>
                          </m:d>
                          <m:sSup>
                            <m:sSupPr>
                              <m:ctrlPr>
                                <a:rPr lang="id-ID" sz="2200" i="1">
                                  <a:latin typeface="Cambria Math" panose="02040503050406030204" pitchFamily="18" charset="0"/>
                                </a:rPr>
                              </m:ctrlPr>
                            </m:sSupPr>
                            <m:e>
                              <m:r>
                                <a:rPr lang="id-ID" sz="2200" i="1">
                                  <a:latin typeface="Cambria Math" panose="02040503050406030204" pitchFamily="18" charset="0"/>
                                </a:rPr>
                                <m:t>𝑎</m:t>
                              </m:r>
                            </m:e>
                            <m:sup>
                              <m:r>
                                <a:rPr lang="id-ID" sz="2200" i="1">
                                  <a:latin typeface="Cambria Math" panose="02040503050406030204" pitchFamily="18" charset="0"/>
                                </a:rPr>
                                <m:t>+</m:t>
                              </m:r>
                            </m:sup>
                          </m:sSup>
                          <m:r>
                            <a:rPr lang="id-ID" sz="2200" i="1">
                              <a:latin typeface="Cambria Math" panose="02040503050406030204" pitchFamily="18" charset="0"/>
                            </a:rPr>
                            <m:t>𝑎</m:t>
                          </m:r>
                        </m:sup>
                      </m:sSup>
                      <m:d>
                        <m:dPr>
                          <m:ctrlPr>
                            <a:rPr lang="id-ID" sz="2200" b="0" i="1">
                              <a:latin typeface="Cambria Math" panose="02040503050406030204" pitchFamily="18" charset="0"/>
                            </a:rPr>
                          </m:ctrlPr>
                        </m:dPr>
                        <m:e>
                          <m:r>
                            <a:rPr lang="id-ID" sz="2200" b="0" i="1">
                              <a:latin typeface="Cambria Math" panose="02040503050406030204" pitchFamily="18" charset="0"/>
                            </a:rPr>
                            <m:t>𝐻</m:t>
                          </m:r>
                        </m:e>
                      </m:d>
                      <m:sSup>
                        <m:sSupPr>
                          <m:ctrlPr>
                            <a:rPr lang="id-ID" sz="2200" i="1">
                              <a:latin typeface="Cambria Math" panose="02040503050406030204" pitchFamily="18" charset="0"/>
                            </a:rPr>
                          </m:ctrlPr>
                        </m:sSupPr>
                        <m:e>
                          <m:r>
                            <a:rPr lang="id-ID" sz="2200" i="1">
                              <a:latin typeface="Cambria Math" panose="02040503050406030204" pitchFamily="18" charset="0"/>
                            </a:rPr>
                            <m:t>𝑒</m:t>
                          </m:r>
                        </m:e>
                        <m:sup>
                          <m:d>
                            <m:dPr>
                              <m:ctrlPr>
                                <a:rPr lang="id-ID" sz="2200" i="1">
                                  <a:latin typeface="Cambria Math" panose="02040503050406030204" pitchFamily="18" charset="0"/>
                                </a:rPr>
                              </m:ctrlPr>
                            </m:dPr>
                            <m:e>
                              <m:r>
                                <a:rPr lang="id-ID" sz="2200" b="0" i="1">
                                  <a:latin typeface="Cambria Math" panose="02040503050406030204" pitchFamily="18" charset="0"/>
                                </a:rPr>
                                <m:t>−</m:t>
                              </m:r>
                              <m:r>
                                <a:rPr lang="id-ID" sz="2200" i="1">
                                  <a:latin typeface="Cambria Math" panose="02040503050406030204" pitchFamily="18" charset="0"/>
                                </a:rPr>
                                <m:t>𝑖</m:t>
                              </m:r>
                              <m:sSub>
                                <m:sSubPr>
                                  <m:ctrlPr>
                                    <a:rPr lang="id-ID" sz="2200" i="1">
                                      <a:latin typeface="Cambria Math" panose="02040503050406030204" pitchFamily="18" charset="0"/>
                                    </a:rPr>
                                  </m:ctrlPr>
                                </m:sSubPr>
                                <m:e>
                                  <m:r>
                                    <a:rPr lang="id-ID" sz="2200" i="1">
                                      <a:latin typeface="Cambria Math" panose="02040503050406030204" pitchFamily="18" charset="0"/>
                                    </a:rPr>
                                    <m:t>𝜔</m:t>
                                  </m:r>
                                </m:e>
                                <m:sub>
                                  <m:r>
                                    <a:rPr lang="id-ID" sz="2200" i="1">
                                      <a:latin typeface="Cambria Math" panose="02040503050406030204" pitchFamily="18" charset="0"/>
                                    </a:rPr>
                                    <m:t>𝐿</m:t>
                                  </m:r>
                                </m:sub>
                              </m:sSub>
                              <m:r>
                                <a:rPr lang="id-ID" sz="2200" i="1">
                                  <a:latin typeface="Cambria Math" panose="02040503050406030204" pitchFamily="18" charset="0"/>
                                </a:rPr>
                                <m:t>𝑡</m:t>
                              </m:r>
                            </m:e>
                          </m:d>
                          <m:sSup>
                            <m:sSupPr>
                              <m:ctrlPr>
                                <a:rPr lang="id-ID" sz="2200" i="1">
                                  <a:latin typeface="Cambria Math" panose="02040503050406030204" pitchFamily="18" charset="0"/>
                                </a:rPr>
                              </m:ctrlPr>
                            </m:sSupPr>
                            <m:e>
                              <m:r>
                                <a:rPr lang="id-ID" sz="2200" i="1">
                                  <a:latin typeface="Cambria Math" panose="02040503050406030204" pitchFamily="18" charset="0"/>
                                </a:rPr>
                                <m:t>𝑎</m:t>
                              </m:r>
                            </m:e>
                            <m:sup>
                              <m:r>
                                <a:rPr lang="id-ID" sz="2200" i="1">
                                  <a:latin typeface="Cambria Math" panose="02040503050406030204" pitchFamily="18" charset="0"/>
                                </a:rPr>
                                <m:t>+</m:t>
                              </m:r>
                            </m:sup>
                          </m:sSup>
                          <m:r>
                            <a:rPr lang="id-ID" sz="2200" i="1">
                              <a:latin typeface="Cambria Math" panose="02040503050406030204" pitchFamily="18" charset="0"/>
                            </a:rPr>
                            <m:t>𝑎</m:t>
                          </m:r>
                        </m:sup>
                      </m:sSup>
                    </m:oMath>
                  </m:oMathPara>
                </a14:m>
                <a:endParaRPr lang="id-ID" sz="2200" dirty="0">
                  <a:latin typeface="Arial Narrow" panose="020B0606020202030204" pitchFamily="34" charset="0"/>
                </a:endParaRPr>
              </a:p>
              <a:p>
                <a:pPr marL="0" indent="0">
                  <a:lnSpc>
                    <a:spcPct val="150000"/>
                  </a:lnSpc>
                  <a:spcBef>
                    <a:spcPts val="0"/>
                  </a:spcBef>
                  <a:buNone/>
                </a:pPr>
                <a:r>
                  <a:rPr lang="id-ID" sz="2200" dirty="0">
                    <a:latin typeface="Arial Narrow" panose="020B0606020202030204" pitchFamily="34" charset="0"/>
                  </a:rPr>
                  <a:t>Persamaan di atas dapat disederhanakan solusinya dengan formula BCH.</a:t>
                </a:r>
              </a:p>
            </p:txBody>
          </p:sp>
        </mc:Choice>
        <mc:Fallback xmlns="">
          <p:sp>
            <p:nvSpPr>
              <p:cNvPr id="3" name="Tampungan Konten 2">
                <a:extLst>
                  <a:ext uri="{FF2B5EF4-FFF2-40B4-BE49-F238E27FC236}">
                    <a16:creationId xmlns:a16="http://schemas.microsoft.com/office/drawing/2014/main" id="{56FF7DEB-8BD2-1500-F9D7-03A317561EA5}"/>
                  </a:ext>
                </a:extLst>
              </p:cNvPr>
              <p:cNvSpPr>
                <a:spLocks noGrp="1" noRot="1" noChangeAspect="1" noMove="1" noResize="1" noEditPoints="1" noAdjustHandles="1" noChangeArrowheads="1" noChangeShapeType="1" noTextEdit="1"/>
              </p:cNvSpPr>
              <p:nvPr>
                <p:ph idx="1"/>
              </p:nvPr>
            </p:nvSpPr>
            <p:spPr>
              <a:xfrm>
                <a:off x="572493" y="2071316"/>
                <a:ext cx="10972800" cy="4119172"/>
              </a:xfrm>
              <a:blipFill>
                <a:blip r:embed="rId2"/>
                <a:stretch>
                  <a:fillRect l="-611"/>
                </a:stretch>
              </a:blipFill>
            </p:spPr>
            <p:txBody>
              <a:bodyPr/>
              <a:lstStyle/>
              <a:p>
                <a:r>
                  <a:rPr lang="en-ID">
                    <a:noFill/>
                  </a:rPr>
                  <a:t> </a:t>
                </a:r>
              </a:p>
            </p:txBody>
          </p:sp>
        </mc:Fallback>
      </mc:AlternateContent>
    </p:spTree>
    <p:extLst>
      <p:ext uri="{BB962C8B-B14F-4D97-AF65-F5344CB8AC3E}">
        <p14:creationId xmlns:p14="http://schemas.microsoft.com/office/powerpoint/2010/main" val="8130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Judul 1">
            <a:extLst>
              <a:ext uri="{FF2B5EF4-FFF2-40B4-BE49-F238E27FC236}">
                <a16:creationId xmlns:a16="http://schemas.microsoft.com/office/drawing/2014/main" id="{D121EFC6-E716-586A-931E-076D1A01111A}"/>
              </a:ext>
            </a:extLst>
          </p:cNvPr>
          <p:cNvSpPr>
            <a:spLocks noGrp="1"/>
          </p:cNvSpPr>
          <p:nvPr>
            <p:ph type="title"/>
          </p:nvPr>
        </p:nvSpPr>
        <p:spPr>
          <a:xfrm>
            <a:off x="838201" y="365125"/>
            <a:ext cx="10265228" cy="1807305"/>
          </a:xfrm>
        </p:spPr>
        <p:txBody>
          <a:bodyPr>
            <a:normAutofit/>
          </a:bodyPr>
          <a:lstStyle/>
          <a:p>
            <a:r>
              <a:rPr lang="id-ID" sz="4100" dirty="0"/>
              <a:t>4. Penjelasan </a:t>
            </a:r>
            <a:r>
              <a:rPr lang="id-ID" sz="4100" dirty="0" err="1"/>
              <a:t>Physical</a:t>
            </a:r>
            <a:r>
              <a:rPr lang="id-ID" sz="4100" dirty="0"/>
              <a:t> </a:t>
            </a:r>
            <a:r>
              <a:rPr lang="id-ID" sz="4100" dirty="0" err="1"/>
              <a:t>Principles</a:t>
            </a:r>
            <a:r>
              <a:rPr lang="id-ID" sz="4100" dirty="0"/>
              <a:t> </a:t>
            </a:r>
            <a:r>
              <a:rPr lang="id-ID" sz="4100" dirty="0" err="1"/>
              <a:t>of</a:t>
            </a:r>
            <a:r>
              <a:rPr lang="id-ID" sz="4100" dirty="0"/>
              <a:t> CO </a:t>
            </a:r>
            <a:r>
              <a:rPr lang="id-ID" sz="4100" dirty="0" err="1"/>
              <a:t>sensing</a:t>
            </a:r>
            <a:endParaRPr lang="en-ID" sz="4100" dirty="0"/>
          </a:p>
        </p:txBody>
      </p:sp>
      <mc:AlternateContent xmlns:mc="http://schemas.openxmlformats.org/markup-compatibility/2006" xmlns:a14="http://schemas.microsoft.com/office/drawing/2010/main">
        <mc:Choice Requires="a14">
          <p:sp>
            <p:nvSpPr>
              <p:cNvPr id="15" name="Tampungan Konten 2">
                <a:extLst>
                  <a:ext uri="{FF2B5EF4-FFF2-40B4-BE49-F238E27FC236}">
                    <a16:creationId xmlns:a16="http://schemas.microsoft.com/office/drawing/2014/main" id="{4A41B6BC-2E02-F1D5-3D6C-054EE852542D}"/>
                  </a:ext>
                </a:extLst>
              </p:cNvPr>
              <p:cNvSpPr>
                <a:spLocks noGrp="1"/>
              </p:cNvSpPr>
              <p:nvPr>
                <p:ph idx="1"/>
              </p:nvPr>
            </p:nvSpPr>
            <p:spPr>
              <a:xfrm>
                <a:off x="838199" y="1859797"/>
                <a:ext cx="10265228" cy="4317166"/>
              </a:xfrm>
            </p:spPr>
            <p:txBody>
              <a:bodyPr>
                <a:normAutofit lnSpcReduction="10000"/>
              </a:bodyPr>
              <a:lstStyle/>
              <a:p>
                <a:pPr marL="0" indent="0">
                  <a:lnSpc>
                    <a:spcPct val="150000"/>
                  </a:lnSpc>
                  <a:spcBef>
                    <a:spcPts val="0"/>
                  </a:spcBef>
                  <a:buNone/>
                </a:pPr>
                <a:r>
                  <a:rPr lang="id-ID" sz="2000" dirty="0">
                    <a:latin typeface="Arial Narrow" panose="020B0606020202030204" pitchFamily="34" charset="0"/>
                  </a:rPr>
                  <a:t>Dengan formula BCH, untuk setiap bagian operator dalam </a:t>
                </a:r>
                <a:r>
                  <a:rPr lang="id-ID" sz="2000" dirty="0" err="1">
                    <a:latin typeface="Arial Narrow" panose="020B0606020202030204" pitchFamily="34" charset="0"/>
                  </a:rPr>
                  <a:t>Hamiltonian</a:t>
                </a:r>
                <a:r>
                  <a:rPr lang="id-ID" sz="2000" dirty="0">
                    <a:latin typeface="Arial Narrow" panose="020B0606020202030204" pitchFamily="34" charset="0"/>
                  </a:rPr>
                  <a:t> menjadi</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id-ID" sz="2000" b="0" i="1" smtClean="0">
                          <a:latin typeface="Cambria Math" panose="02040503050406030204" pitchFamily="18" charset="0"/>
                        </a:rPr>
                        <m:t>𝑈𝑎</m:t>
                      </m:r>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𝑈</m:t>
                          </m:r>
                        </m:e>
                        <m:sup>
                          <m:r>
                            <a:rPr lang="id-ID" sz="2000" b="0" i="1" smtClean="0">
                              <a:latin typeface="Cambria Math" panose="02040503050406030204" pitchFamily="18" charset="0"/>
                            </a:rPr>
                            <m:t>+</m:t>
                          </m:r>
                        </m:sup>
                      </m:sSup>
                      <m:r>
                        <m:rPr>
                          <m:aln/>
                        </m:rPr>
                        <a:rPr lang="id-ID" sz="2000" b="0" i="1" smtClean="0">
                          <a:latin typeface="Cambria Math" panose="02040503050406030204" pitchFamily="18" charset="0"/>
                        </a:rPr>
                        <m:t>=</m:t>
                      </m:r>
                      <m:sSup>
                        <m:sSupPr>
                          <m:ctrlPr>
                            <a:rPr lang="id-ID" sz="2000" i="1">
                              <a:latin typeface="Cambria Math" panose="02040503050406030204" pitchFamily="18" charset="0"/>
                            </a:rPr>
                          </m:ctrlPr>
                        </m:sSupPr>
                        <m:e>
                          <m:r>
                            <a:rPr lang="id-ID" sz="2000" i="1">
                              <a:latin typeface="Cambria Math" panose="02040503050406030204" pitchFamily="18" charset="0"/>
                            </a:rPr>
                            <m:t>𝑒</m:t>
                          </m:r>
                        </m:e>
                        <m:sup>
                          <m:d>
                            <m:dPr>
                              <m:ctrlPr>
                                <a:rPr lang="id-ID" sz="2000" i="1">
                                  <a:latin typeface="Cambria Math" panose="02040503050406030204" pitchFamily="18" charset="0"/>
                                </a:rPr>
                              </m:ctrlPr>
                            </m:dPr>
                            <m:e>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d>
                        <m:dPr>
                          <m:ctrlPr>
                            <a:rPr lang="id-ID" sz="2000" b="0" i="1" smtClean="0">
                              <a:latin typeface="Cambria Math" panose="02040503050406030204" pitchFamily="18" charset="0"/>
                            </a:rPr>
                          </m:ctrlPr>
                        </m:dPr>
                        <m:e>
                          <m:r>
                            <a:rPr lang="id-ID" sz="2000" b="0" i="1" smtClean="0">
                              <a:latin typeface="Cambria Math" panose="02040503050406030204" pitchFamily="18" charset="0"/>
                            </a:rPr>
                            <m:t>𝑎</m:t>
                          </m:r>
                        </m:e>
                      </m:d>
                      <m:sSup>
                        <m:sSupPr>
                          <m:ctrlPr>
                            <a:rPr lang="id-ID" sz="2000" i="1">
                              <a:latin typeface="Cambria Math" panose="02040503050406030204" pitchFamily="18" charset="0"/>
                            </a:rPr>
                          </m:ctrlPr>
                        </m:sSupPr>
                        <m:e>
                          <m:r>
                            <a:rPr lang="id-ID" sz="2000" i="1">
                              <a:latin typeface="Cambria Math" panose="02040503050406030204" pitchFamily="18" charset="0"/>
                            </a:rPr>
                            <m:t>𝑒</m:t>
                          </m:r>
                        </m:e>
                        <m:sup>
                          <m:d>
                            <m:dPr>
                              <m:ctrlPr>
                                <a:rPr lang="id-ID" sz="2000" i="1">
                                  <a:latin typeface="Cambria Math" panose="02040503050406030204" pitchFamily="18" charset="0"/>
                                </a:rPr>
                              </m:ctrlPr>
                            </m:dPr>
                            <m:e>
                              <m:r>
                                <a:rPr lang="id-ID" sz="2000" b="0" i="1" smtClean="0">
                                  <a:latin typeface="Cambria Math" panose="02040503050406030204" pitchFamily="18" charset="0"/>
                                </a:rPr>
                                <m:t>−</m:t>
                              </m:r>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oMath>
                    <m:oMath xmlns:m="http://schemas.openxmlformats.org/officeDocument/2006/math">
                      <m:r>
                        <m:rPr>
                          <m:aln/>
                        </m:rPr>
                        <a:rPr lang="id-ID" sz="2000" b="0" i="1" smtClean="0">
                          <a:latin typeface="Cambria Math" panose="02040503050406030204" pitchFamily="18" charset="0"/>
                        </a:rPr>
                        <m:t>=</m:t>
                      </m:r>
                      <m:r>
                        <a:rPr lang="id-ID" sz="2000" b="0" i="1" smtClean="0">
                          <a:latin typeface="Cambria Math" panose="02040503050406030204" pitchFamily="18" charset="0"/>
                        </a:rPr>
                        <m:t>𝑎</m:t>
                      </m:r>
                      <m:r>
                        <a:rPr lang="id-ID" sz="2000" b="0" i="1" smtClean="0">
                          <a:latin typeface="Cambria Math" panose="02040503050406030204" pitchFamily="18" charset="0"/>
                        </a:rPr>
                        <m:t>+</m:t>
                      </m:r>
                      <m:d>
                        <m:dPr>
                          <m:begChr m:val="["/>
                          <m:endChr m:val="]"/>
                          <m:ctrlPr>
                            <a:rPr lang="id-ID" sz="2000" b="0" i="1" smtClean="0">
                              <a:latin typeface="Cambria Math" panose="02040503050406030204" pitchFamily="18" charset="0"/>
                            </a:rPr>
                          </m:ctrlPr>
                        </m:dPr>
                        <m:e>
                          <m:d>
                            <m:dPr>
                              <m:ctrlPr>
                                <a:rPr lang="id-ID" sz="2000" i="1">
                                  <a:latin typeface="Cambria Math" panose="02040503050406030204" pitchFamily="18" charset="0"/>
                                </a:rPr>
                              </m:ctrlPr>
                            </m:dPr>
                            <m:e>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b="0" i="1" smtClean="0">
                              <a:latin typeface="Cambria Math" panose="02040503050406030204" pitchFamily="18" charset="0"/>
                            </a:rPr>
                            <m:t>𝑎</m:t>
                          </m:r>
                          <m:r>
                            <a:rPr lang="id-ID" sz="2000" b="0" i="1" smtClean="0">
                              <a:latin typeface="Cambria Math" panose="02040503050406030204" pitchFamily="18" charset="0"/>
                            </a:rPr>
                            <m:t>,</m:t>
                          </m:r>
                          <m:r>
                            <a:rPr lang="id-ID" sz="2000" b="0" i="1" smtClean="0">
                              <a:latin typeface="Cambria Math" panose="02040503050406030204" pitchFamily="18" charset="0"/>
                            </a:rPr>
                            <m:t>𝑎</m:t>
                          </m:r>
                        </m:e>
                      </m:d>
                      <m:r>
                        <a:rPr lang="id-ID" sz="2000" b="0" i="1" smtClean="0">
                          <a:latin typeface="Cambria Math" panose="02040503050406030204" pitchFamily="18" charset="0"/>
                        </a:rPr>
                        <m:t>+…</m:t>
                      </m:r>
                    </m:oMath>
                    <m:oMath xmlns:m="http://schemas.openxmlformats.org/officeDocument/2006/math">
                      <m:r>
                        <m:rPr>
                          <m:aln/>
                        </m:rPr>
                        <a:rPr lang="id-ID" sz="2000" b="0" i="1" smtClean="0">
                          <a:latin typeface="Cambria Math" panose="02040503050406030204" pitchFamily="18" charset="0"/>
                        </a:rPr>
                        <m:t>=</m:t>
                      </m:r>
                      <m:r>
                        <a:rPr lang="id-ID" sz="2000" b="0" i="1" smtClean="0">
                          <a:latin typeface="Cambria Math" panose="02040503050406030204" pitchFamily="18" charset="0"/>
                        </a:rPr>
                        <m:t>𝑎</m:t>
                      </m:r>
                      <m:d>
                        <m:dPr>
                          <m:ctrlPr>
                            <a:rPr lang="id-ID" sz="2000" b="0" i="1" smtClean="0">
                              <a:latin typeface="Cambria Math" panose="02040503050406030204" pitchFamily="18" charset="0"/>
                            </a:rPr>
                          </m:ctrlPr>
                        </m:dPr>
                        <m:e>
                          <m:r>
                            <a:rPr lang="id-ID" sz="2000" b="0" i="1" smtClean="0">
                              <a:latin typeface="Cambria Math" panose="02040503050406030204" pitchFamily="18" charset="0"/>
                            </a:rPr>
                            <m:t>1−</m:t>
                          </m:r>
                          <m:r>
                            <a:rPr lang="id-ID" sz="2000" b="0" i="1" smtClean="0">
                              <a:latin typeface="Cambria Math" panose="02040503050406030204" pitchFamily="18" charset="0"/>
                            </a:rPr>
                            <m:t>𝑖</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r>
                            <a:rPr lang="id-ID" sz="2000" b="0" i="1" smtClean="0">
                              <a:latin typeface="Cambria Math" panose="02040503050406030204" pitchFamily="18" charset="0"/>
                            </a:rPr>
                            <m:t>𝑡</m:t>
                          </m:r>
                          <m:r>
                            <a:rPr lang="id-ID" sz="2000" b="0" i="1" smtClean="0">
                              <a:latin typeface="Cambria Math" panose="02040503050406030204" pitchFamily="18" charset="0"/>
                            </a:rPr>
                            <m:t>−</m:t>
                          </m:r>
                          <m:f>
                            <m:fPr>
                              <m:ctrlPr>
                                <a:rPr lang="id-ID" sz="2000" b="0" i="1" smtClean="0">
                                  <a:latin typeface="Cambria Math" panose="02040503050406030204" pitchFamily="18" charset="0"/>
                                </a:rPr>
                              </m:ctrlPr>
                            </m:fPr>
                            <m:num>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𝜔</m:t>
                                  </m:r>
                                </m:e>
                                <m:sup>
                                  <m:r>
                                    <a:rPr lang="id-ID" sz="2000" b="0" i="1" smtClean="0">
                                      <a:latin typeface="Cambria Math" panose="02040503050406030204" pitchFamily="18" charset="0"/>
                                    </a:rPr>
                                    <m:t>2</m:t>
                                  </m:r>
                                </m:sup>
                              </m:sSup>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𝑡</m:t>
                                  </m:r>
                                </m:e>
                                <m:sup>
                                  <m:r>
                                    <a:rPr lang="id-ID" sz="2000" b="0" i="1" smtClean="0">
                                      <a:latin typeface="Cambria Math" panose="02040503050406030204" pitchFamily="18" charset="0"/>
                                    </a:rPr>
                                    <m:t>2</m:t>
                                  </m:r>
                                </m:sup>
                              </m:sSup>
                            </m:num>
                            <m:den>
                              <m:r>
                                <a:rPr lang="id-ID" sz="2000" b="0" i="1" smtClean="0">
                                  <a:latin typeface="Cambria Math" panose="02040503050406030204" pitchFamily="18" charset="0"/>
                                </a:rPr>
                                <m:t>2!</m:t>
                              </m:r>
                            </m:den>
                          </m:f>
                          <m:r>
                            <a:rPr lang="id-ID" sz="2000" b="0" i="1" smtClean="0">
                              <a:latin typeface="Cambria Math" panose="02040503050406030204" pitchFamily="18" charset="0"/>
                            </a:rPr>
                            <m:t>+…</m:t>
                          </m:r>
                        </m:e>
                      </m:d>
                    </m:oMath>
                    <m:oMath xmlns:m="http://schemas.openxmlformats.org/officeDocument/2006/math">
                      <m:r>
                        <a:rPr lang="id-ID" sz="2000" i="1">
                          <a:latin typeface="Cambria Math" panose="02040503050406030204" pitchFamily="18" charset="0"/>
                        </a:rPr>
                        <m:t>𝑈𝑎</m:t>
                      </m:r>
                      <m:sSup>
                        <m:sSupPr>
                          <m:ctrlPr>
                            <a:rPr lang="id-ID" sz="2000" i="1">
                              <a:latin typeface="Cambria Math" panose="02040503050406030204" pitchFamily="18" charset="0"/>
                            </a:rPr>
                          </m:ctrlPr>
                        </m:sSupPr>
                        <m:e>
                          <m:r>
                            <a:rPr lang="id-ID" sz="2000" i="1">
                              <a:latin typeface="Cambria Math" panose="02040503050406030204" pitchFamily="18" charset="0"/>
                            </a:rPr>
                            <m:t>𝑈</m:t>
                          </m:r>
                        </m:e>
                        <m:sup>
                          <m:r>
                            <a:rPr lang="id-ID" sz="2000" i="1">
                              <a:latin typeface="Cambria Math" panose="02040503050406030204" pitchFamily="18" charset="0"/>
                            </a:rPr>
                            <m:t>+</m:t>
                          </m:r>
                        </m:sup>
                      </m:sSup>
                      <m:r>
                        <m:rPr>
                          <m:aln/>
                        </m:rPr>
                        <a:rPr lang="id-ID" sz="2000" b="0" i="1" smtClean="0">
                          <a:latin typeface="Cambria Math" panose="02040503050406030204" pitchFamily="18" charset="0"/>
                        </a:rPr>
                        <m:t>=</m:t>
                      </m:r>
                      <m:r>
                        <a:rPr lang="id-ID" sz="2000" b="0" i="1" smtClean="0">
                          <a:latin typeface="Cambria Math" panose="02040503050406030204" pitchFamily="18" charset="0"/>
                        </a:rPr>
                        <m:t>𝑎</m:t>
                      </m:r>
                      <m:r>
                        <a:rPr lang="id-ID" sz="2000" b="0" i="1" smtClean="0">
                          <a:latin typeface="Cambria Math" panose="02040503050406030204" pitchFamily="18" charset="0"/>
                        </a:rPr>
                        <m:t>.</m:t>
                      </m:r>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𝑒</m:t>
                          </m:r>
                        </m:e>
                        <m:sup>
                          <m:d>
                            <m:dPr>
                              <m:ctrlPr>
                                <a:rPr lang="id-ID" sz="2000" b="0" i="1" smtClean="0">
                                  <a:latin typeface="Cambria Math" panose="02040503050406030204" pitchFamily="18" charset="0"/>
                                </a:rPr>
                              </m:ctrlPr>
                            </m:dPr>
                            <m:e>
                              <m:r>
                                <a:rPr lang="id-ID" sz="2000" b="0" i="1" smtClean="0">
                                  <a:latin typeface="Cambria Math" panose="02040503050406030204" pitchFamily="18" charset="0"/>
                                </a:rPr>
                                <m:t>𝑖</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e>
                          </m:d>
                          <m:r>
                            <a:rPr lang="id-ID" sz="2000" b="0" i="1" smtClean="0">
                              <a:latin typeface="Cambria Math" panose="02040503050406030204" pitchFamily="18" charset="0"/>
                            </a:rPr>
                            <m:t>𝑡</m:t>
                          </m:r>
                        </m:sup>
                      </m:sSup>
                    </m:oMath>
                  </m:oMathPara>
                </a14:m>
                <a:endParaRPr lang="id-ID" sz="2000" dirty="0">
                  <a:latin typeface="Arial Narrow" panose="020B0606020202030204" pitchFamily="34" charset="0"/>
                </a:endParaRPr>
              </a:p>
              <a:p>
                <a:pPr marL="0" indent="0">
                  <a:lnSpc>
                    <a:spcPct val="150000"/>
                  </a:lnSpc>
                  <a:spcBef>
                    <a:spcPts val="0"/>
                  </a:spcBef>
                  <a:buNone/>
                </a:pPr>
                <a:r>
                  <a:rPr lang="id-ID" sz="2000" dirty="0">
                    <a:latin typeface="Arial Narrow" panose="020B0606020202030204" pitchFamily="34" charset="0"/>
                  </a:rPr>
                  <a:t>Begitu pula untuk bagian lainnya akan bernilai sama seperti berikut</a:t>
                </a:r>
              </a:p>
              <a:p>
                <a:pPr marL="0" indent="0" algn="ctr">
                  <a:lnSpc>
                    <a:spcPct val="150000"/>
                  </a:lnSpc>
                  <a:spcBef>
                    <a:spcPts val="0"/>
                  </a:spcBef>
                  <a:buNone/>
                </a:pPr>
                <a14:m>
                  <m:oMath xmlns:m="http://schemas.openxmlformats.org/officeDocument/2006/math">
                    <m:r>
                      <a:rPr lang="id-ID" sz="2000" b="0" i="1" smtClean="0">
                        <a:solidFill>
                          <a:srgbClr val="00B050"/>
                        </a:solidFill>
                        <a:latin typeface="Cambria Math" panose="02040503050406030204" pitchFamily="18" charset="0"/>
                      </a:rPr>
                      <m:t>𝑈</m:t>
                    </m:r>
                    <m:sSup>
                      <m:sSupPr>
                        <m:ctrlPr>
                          <a:rPr lang="id-ID" sz="2000" b="0" i="1" smtClean="0">
                            <a:solidFill>
                              <a:srgbClr val="00B050"/>
                            </a:solidFill>
                            <a:latin typeface="Cambria Math" panose="02040503050406030204" pitchFamily="18" charset="0"/>
                          </a:rPr>
                        </m:ctrlPr>
                      </m:sSupPr>
                      <m:e>
                        <m:r>
                          <a:rPr lang="id-ID" sz="2000" b="0" i="1" smtClean="0">
                            <a:solidFill>
                              <a:srgbClr val="00B050"/>
                            </a:solidFill>
                            <a:latin typeface="Cambria Math" panose="02040503050406030204" pitchFamily="18" charset="0"/>
                          </a:rPr>
                          <m:t>𝑎</m:t>
                        </m:r>
                      </m:e>
                      <m:sup>
                        <m:r>
                          <a:rPr lang="id-ID" sz="2000" b="0" i="1" smtClean="0">
                            <a:solidFill>
                              <a:srgbClr val="00B050"/>
                            </a:solidFill>
                            <a:latin typeface="Cambria Math" panose="02040503050406030204" pitchFamily="18" charset="0"/>
                          </a:rPr>
                          <m:t>+</m:t>
                        </m:r>
                      </m:sup>
                    </m:sSup>
                    <m:r>
                      <a:rPr lang="id-ID" sz="2000" b="0" i="1" smtClean="0">
                        <a:solidFill>
                          <a:srgbClr val="00B050"/>
                        </a:solidFill>
                        <a:latin typeface="Cambria Math" panose="02040503050406030204" pitchFamily="18" charset="0"/>
                      </a:rPr>
                      <m:t>𝑎</m:t>
                    </m:r>
                    <m:sSup>
                      <m:sSupPr>
                        <m:ctrlPr>
                          <a:rPr lang="id-ID" sz="2000" b="0" i="1" smtClean="0">
                            <a:solidFill>
                              <a:srgbClr val="00B050"/>
                            </a:solidFill>
                            <a:latin typeface="Cambria Math" panose="02040503050406030204" pitchFamily="18" charset="0"/>
                          </a:rPr>
                        </m:ctrlPr>
                      </m:sSupPr>
                      <m:e>
                        <m:r>
                          <a:rPr lang="id-ID" sz="2000" b="0" i="1" smtClean="0">
                            <a:solidFill>
                              <a:srgbClr val="00B050"/>
                            </a:solidFill>
                            <a:latin typeface="Cambria Math" panose="02040503050406030204" pitchFamily="18" charset="0"/>
                          </a:rPr>
                          <m:t>𝑈</m:t>
                        </m:r>
                      </m:e>
                      <m:sup>
                        <m:r>
                          <a:rPr lang="id-ID" sz="2000" b="0" i="1" smtClean="0">
                            <a:solidFill>
                              <a:srgbClr val="00B050"/>
                            </a:solidFill>
                            <a:latin typeface="Cambria Math" panose="02040503050406030204" pitchFamily="18" charset="0"/>
                          </a:rPr>
                          <m:t>+</m:t>
                        </m:r>
                      </m:sup>
                    </m:sSup>
                    <m:r>
                      <a:rPr lang="id-ID" sz="2000" b="0" i="1" smtClean="0">
                        <a:solidFill>
                          <a:srgbClr val="00B050"/>
                        </a:solidFill>
                        <a:latin typeface="Cambria Math" panose="02040503050406030204" pitchFamily="18" charset="0"/>
                      </a:rPr>
                      <m:t>=</m:t>
                    </m:r>
                    <m:sSup>
                      <m:sSupPr>
                        <m:ctrlPr>
                          <a:rPr lang="id-ID" sz="2000" b="0" i="1" smtClean="0">
                            <a:solidFill>
                              <a:srgbClr val="00B050"/>
                            </a:solidFill>
                            <a:latin typeface="Cambria Math" panose="02040503050406030204" pitchFamily="18" charset="0"/>
                          </a:rPr>
                        </m:ctrlPr>
                      </m:sSupPr>
                      <m:e>
                        <m:r>
                          <a:rPr lang="id-ID" sz="2000" b="0" i="1" smtClean="0">
                            <a:solidFill>
                              <a:srgbClr val="00B050"/>
                            </a:solidFill>
                            <a:latin typeface="Cambria Math" panose="02040503050406030204" pitchFamily="18" charset="0"/>
                          </a:rPr>
                          <m:t>𝑎</m:t>
                        </m:r>
                      </m:e>
                      <m:sup>
                        <m:r>
                          <a:rPr lang="id-ID" sz="2000" b="0" i="1" smtClean="0">
                            <a:solidFill>
                              <a:srgbClr val="00B050"/>
                            </a:solidFill>
                            <a:latin typeface="Cambria Math" panose="02040503050406030204" pitchFamily="18" charset="0"/>
                          </a:rPr>
                          <m:t>+</m:t>
                        </m:r>
                      </m:sup>
                    </m:sSup>
                    <m:r>
                      <a:rPr lang="id-ID" sz="2000" b="0" i="1" smtClean="0">
                        <a:solidFill>
                          <a:srgbClr val="00B050"/>
                        </a:solidFill>
                        <a:latin typeface="Cambria Math" panose="02040503050406030204" pitchFamily="18" charset="0"/>
                      </a:rPr>
                      <m:t>𝑎</m:t>
                    </m:r>
                  </m:oMath>
                </a14:m>
                <a:r>
                  <a:rPr lang="id-ID" sz="2000" dirty="0">
                    <a:latin typeface="Arial Narrow" panose="020B0606020202030204" pitchFamily="34" charset="0"/>
                  </a:rPr>
                  <a:t>, </a:t>
                </a:r>
                <a14:m>
                  <m:oMath xmlns:m="http://schemas.openxmlformats.org/officeDocument/2006/math">
                    <m:r>
                      <a:rPr lang="id-ID" sz="2000" b="0" i="1" smtClean="0">
                        <a:solidFill>
                          <a:schemeClr val="accent2">
                            <a:lumMod val="75000"/>
                          </a:schemeClr>
                        </a:solidFill>
                        <a:latin typeface="Cambria Math" panose="02040503050406030204" pitchFamily="18" charset="0"/>
                      </a:rPr>
                      <m:t>𝑈</m:t>
                    </m:r>
                    <m:sSup>
                      <m:sSupPr>
                        <m:ctrlPr>
                          <a:rPr lang="id-ID" sz="2000" b="0" i="1" smtClean="0">
                            <a:solidFill>
                              <a:schemeClr val="accent2">
                                <a:lumMod val="75000"/>
                              </a:schemeClr>
                            </a:solidFill>
                            <a:latin typeface="Cambria Math" panose="02040503050406030204" pitchFamily="18" charset="0"/>
                          </a:rPr>
                        </m:ctrlPr>
                      </m:sSupPr>
                      <m:e>
                        <m:r>
                          <a:rPr lang="id-ID" sz="2000" b="0" i="1" smtClean="0">
                            <a:solidFill>
                              <a:schemeClr val="accent2">
                                <a:lumMod val="75000"/>
                              </a:schemeClr>
                            </a:solidFill>
                            <a:latin typeface="Cambria Math" panose="02040503050406030204" pitchFamily="18" charset="0"/>
                          </a:rPr>
                          <m:t>𝑏</m:t>
                        </m:r>
                      </m:e>
                      <m:sup>
                        <m:r>
                          <a:rPr lang="id-ID" sz="2000" b="0" i="1" smtClean="0">
                            <a:solidFill>
                              <a:schemeClr val="accent2">
                                <a:lumMod val="75000"/>
                              </a:schemeClr>
                            </a:solidFill>
                            <a:latin typeface="Cambria Math" panose="02040503050406030204" pitchFamily="18" charset="0"/>
                          </a:rPr>
                          <m:t>+</m:t>
                        </m:r>
                      </m:sup>
                    </m:sSup>
                    <m:r>
                      <a:rPr lang="id-ID" sz="2000" b="0" i="1" smtClean="0">
                        <a:solidFill>
                          <a:schemeClr val="accent2">
                            <a:lumMod val="75000"/>
                          </a:schemeClr>
                        </a:solidFill>
                        <a:latin typeface="Cambria Math" panose="02040503050406030204" pitchFamily="18" charset="0"/>
                      </a:rPr>
                      <m:t>𝑏</m:t>
                    </m:r>
                    <m:sSup>
                      <m:sSupPr>
                        <m:ctrlPr>
                          <a:rPr lang="id-ID" sz="2000" b="0" i="1" smtClean="0">
                            <a:solidFill>
                              <a:schemeClr val="accent2">
                                <a:lumMod val="75000"/>
                              </a:schemeClr>
                            </a:solidFill>
                            <a:latin typeface="Cambria Math" panose="02040503050406030204" pitchFamily="18" charset="0"/>
                          </a:rPr>
                        </m:ctrlPr>
                      </m:sSupPr>
                      <m:e>
                        <m:r>
                          <a:rPr lang="id-ID" sz="2000" b="0" i="1" smtClean="0">
                            <a:solidFill>
                              <a:schemeClr val="accent2">
                                <a:lumMod val="75000"/>
                              </a:schemeClr>
                            </a:solidFill>
                            <a:latin typeface="Cambria Math" panose="02040503050406030204" pitchFamily="18" charset="0"/>
                          </a:rPr>
                          <m:t>𝑈</m:t>
                        </m:r>
                      </m:e>
                      <m:sup>
                        <m:r>
                          <a:rPr lang="id-ID" sz="2000" b="0" i="1" smtClean="0">
                            <a:solidFill>
                              <a:schemeClr val="accent2">
                                <a:lumMod val="75000"/>
                              </a:schemeClr>
                            </a:solidFill>
                            <a:latin typeface="Cambria Math" panose="02040503050406030204" pitchFamily="18" charset="0"/>
                          </a:rPr>
                          <m:t>+</m:t>
                        </m:r>
                      </m:sup>
                    </m:sSup>
                    <m:r>
                      <a:rPr lang="id-ID" sz="2000" b="0" i="1" smtClean="0">
                        <a:solidFill>
                          <a:schemeClr val="accent2">
                            <a:lumMod val="75000"/>
                          </a:schemeClr>
                        </a:solidFill>
                        <a:latin typeface="Cambria Math" panose="02040503050406030204" pitchFamily="18" charset="0"/>
                      </a:rPr>
                      <m:t>=</m:t>
                    </m:r>
                    <m:sSup>
                      <m:sSupPr>
                        <m:ctrlPr>
                          <a:rPr lang="id-ID" sz="2000" i="1">
                            <a:solidFill>
                              <a:schemeClr val="accent2">
                                <a:lumMod val="75000"/>
                              </a:schemeClr>
                            </a:solidFill>
                            <a:latin typeface="Cambria Math" panose="02040503050406030204" pitchFamily="18" charset="0"/>
                          </a:rPr>
                        </m:ctrlPr>
                      </m:sSupPr>
                      <m:e>
                        <m:r>
                          <a:rPr lang="id-ID" sz="2000" i="1">
                            <a:solidFill>
                              <a:schemeClr val="accent2">
                                <a:lumMod val="75000"/>
                              </a:schemeClr>
                            </a:solidFill>
                            <a:latin typeface="Cambria Math" panose="02040503050406030204" pitchFamily="18" charset="0"/>
                          </a:rPr>
                          <m:t>𝑏</m:t>
                        </m:r>
                      </m:e>
                      <m:sup>
                        <m:r>
                          <a:rPr lang="id-ID" sz="2000" i="1">
                            <a:solidFill>
                              <a:schemeClr val="accent2">
                                <a:lumMod val="75000"/>
                              </a:schemeClr>
                            </a:solidFill>
                            <a:latin typeface="Cambria Math" panose="02040503050406030204" pitchFamily="18" charset="0"/>
                          </a:rPr>
                          <m:t>+</m:t>
                        </m:r>
                      </m:sup>
                    </m:sSup>
                    <m:r>
                      <a:rPr lang="id-ID" sz="2000" i="1">
                        <a:solidFill>
                          <a:schemeClr val="accent2">
                            <a:lumMod val="75000"/>
                          </a:schemeClr>
                        </a:solidFill>
                        <a:latin typeface="Cambria Math" panose="02040503050406030204" pitchFamily="18" charset="0"/>
                      </a:rPr>
                      <m:t>𝑏</m:t>
                    </m:r>
                  </m:oMath>
                </a14:m>
                <a:r>
                  <a:rPr lang="id-ID" sz="2000" dirty="0">
                    <a:latin typeface="Arial Narrow" panose="020B0606020202030204" pitchFamily="34" charset="0"/>
                  </a:rPr>
                  <a:t>, dan </a:t>
                </a:r>
                <a14:m>
                  <m:oMath xmlns:m="http://schemas.openxmlformats.org/officeDocument/2006/math">
                    <m:r>
                      <a:rPr lang="id-ID" sz="2000" b="0" i="1" smtClean="0">
                        <a:solidFill>
                          <a:srgbClr val="002060"/>
                        </a:solidFill>
                        <a:latin typeface="Cambria Math" panose="02040503050406030204" pitchFamily="18" charset="0"/>
                      </a:rPr>
                      <m:t>𝑈</m:t>
                    </m:r>
                    <m:sSup>
                      <m:sSupPr>
                        <m:ctrlPr>
                          <a:rPr lang="id-ID" sz="2000" i="1">
                            <a:solidFill>
                              <a:srgbClr val="002060"/>
                            </a:solidFill>
                            <a:latin typeface="Cambria Math" panose="02040503050406030204" pitchFamily="18" charset="0"/>
                          </a:rPr>
                        </m:ctrlPr>
                      </m:sSupPr>
                      <m:e>
                        <m:r>
                          <a:rPr lang="id-ID" sz="2000" i="1">
                            <a:solidFill>
                              <a:srgbClr val="002060"/>
                            </a:solidFill>
                            <a:latin typeface="Cambria Math" panose="02040503050406030204" pitchFamily="18" charset="0"/>
                          </a:rPr>
                          <m:t>𝑎</m:t>
                        </m:r>
                      </m:e>
                      <m:sup>
                        <m:r>
                          <a:rPr lang="id-ID" sz="2000" i="1">
                            <a:solidFill>
                              <a:srgbClr val="002060"/>
                            </a:solidFill>
                            <a:latin typeface="Cambria Math" panose="02040503050406030204" pitchFamily="18" charset="0"/>
                          </a:rPr>
                          <m:t>+</m:t>
                        </m:r>
                      </m:sup>
                    </m:sSup>
                    <m:r>
                      <a:rPr lang="id-ID" sz="2000" i="1">
                        <a:solidFill>
                          <a:srgbClr val="002060"/>
                        </a:solidFill>
                        <a:latin typeface="Cambria Math" panose="02040503050406030204" pitchFamily="18" charset="0"/>
                      </a:rPr>
                      <m:t>𝑎</m:t>
                    </m:r>
                    <m:d>
                      <m:dPr>
                        <m:ctrlPr>
                          <a:rPr lang="id-ID" sz="2000" i="1">
                            <a:solidFill>
                              <a:srgbClr val="002060"/>
                            </a:solidFill>
                            <a:latin typeface="Cambria Math" panose="02040503050406030204" pitchFamily="18" charset="0"/>
                          </a:rPr>
                        </m:ctrlPr>
                      </m:dPr>
                      <m:e>
                        <m:sSup>
                          <m:sSupPr>
                            <m:ctrlPr>
                              <a:rPr lang="id-ID" sz="2000" i="1">
                                <a:solidFill>
                                  <a:srgbClr val="002060"/>
                                </a:solidFill>
                                <a:latin typeface="Cambria Math" panose="02040503050406030204" pitchFamily="18" charset="0"/>
                              </a:rPr>
                            </m:ctrlPr>
                          </m:sSupPr>
                          <m:e>
                            <m:r>
                              <a:rPr lang="id-ID" sz="2000" i="1">
                                <a:solidFill>
                                  <a:srgbClr val="002060"/>
                                </a:solidFill>
                                <a:latin typeface="Cambria Math" panose="02040503050406030204" pitchFamily="18" charset="0"/>
                              </a:rPr>
                              <m:t>𝑏</m:t>
                            </m:r>
                          </m:e>
                          <m:sup>
                            <m:r>
                              <a:rPr lang="id-ID" sz="2000" i="1">
                                <a:solidFill>
                                  <a:srgbClr val="002060"/>
                                </a:solidFill>
                                <a:latin typeface="Cambria Math" panose="02040503050406030204" pitchFamily="18" charset="0"/>
                              </a:rPr>
                              <m:t>+</m:t>
                            </m:r>
                          </m:sup>
                        </m:sSup>
                        <m:r>
                          <a:rPr lang="id-ID" sz="2000" i="1">
                            <a:solidFill>
                              <a:srgbClr val="002060"/>
                            </a:solidFill>
                            <a:latin typeface="Cambria Math" panose="02040503050406030204" pitchFamily="18" charset="0"/>
                          </a:rPr>
                          <m:t>+</m:t>
                        </m:r>
                        <m:r>
                          <a:rPr lang="id-ID" sz="2000" i="1">
                            <a:solidFill>
                              <a:srgbClr val="002060"/>
                            </a:solidFill>
                            <a:latin typeface="Cambria Math" panose="02040503050406030204" pitchFamily="18" charset="0"/>
                          </a:rPr>
                          <m:t>𝑏</m:t>
                        </m:r>
                      </m:e>
                    </m:d>
                    <m:sSup>
                      <m:sSupPr>
                        <m:ctrlPr>
                          <a:rPr lang="id-ID" sz="2000" b="0" i="1" smtClean="0">
                            <a:solidFill>
                              <a:srgbClr val="002060"/>
                            </a:solidFill>
                            <a:latin typeface="Cambria Math" panose="02040503050406030204" pitchFamily="18" charset="0"/>
                          </a:rPr>
                        </m:ctrlPr>
                      </m:sSupPr>
                      <m:e>
                        <m:r>
                          <a:rPr lang="id-ID" sz="2000" b="0" i="1" smtClean="0">
                            <a:solidFill>
                              <a:srgbClr val="002060"/>
                            </a:solidFill>
                            <a:latin typeface="Cambria Math" panose="02040503050406030204" pitchFamily="18" charset="0"/>
                          </a:rPr>
                          <m:t>𝑈</m:t>
                        </m:r>
                      </m:e>
                      <m:sup>
                        <m:r>
                          <a:rPr lang="id-ID" sz="2000" b="0" i="1" smtClean="0">
                            <a:solidFill>
                              <a:srgbClr val="002060"/>
                            </a:solidFill>
                            <a:latin typeface="Cambria Math" panose="02040503050406030204" pitchFamily="18" charset="0"/>
                          </a:rPr>
                          <m:t>+</m:t>
                        </m:r>
                      </m:sup>
                    </m:sSup>
                    <m:r>
                      <a:rPr lang="id-ID" sz="2000" b="0" i="1" smtClean="0">
                        <a:solidFill>
                          <a:srgbClr val="002060"/>
                        </a:solidFill>
                        <a:latin typeface="Cambria Math" panose="02040503050406030204" pitchFamily="18" charset="0"/>
                      </a:rPr>
                      <m:t>=</m:t>
                    </m:r>
                    <m:sSup>
                      <m:sSupPr>
                        <m:ctrlPr>
                          <a:rPr lang="id-ID" sz="2000" i="1">
                            <a:solidFill>
                              <a:srgbClr val="002060"/>
                            </a:solidFill>
                            <a:latin typeface="Cambria Math" panose="02040503050406030204" pitchFamily="18" charset="0"/>
                          </a:rPr>
                        </m:ctrlPr>
                      </m:sSupPr>
                      <m:e>
                        <m:r>
                          <a:rPr lang="id-ID" sz="2000" i="1">
                            <a:solidFill>
                              <a:srgbClr val="002060"/>
                            </a:solidFill>
                            <a:latin typeface="Cambria Math" panose="02040503050406030204" pitchFamily="18" charset="0"/>
                          </a:rPr>
                          <m:t>𝑎</m:t>
                        </m:r>
                      </m:e>
                      <m:sup>
                        <m:r>
                          <a:rPr lang="id-ID" sz="2000" i="1">
                            <a:solidFill>
                              <a:srgbClr val="002060"/>
                            </a:solidFill>
                            <a:latin typeface="Cambria Math" panose="02040503050406030204" pitchFamily="18" charset="0"/>
                          </a:rPr>
                          <m:t>+</m:t>
                        </m:r>
                      </m:sup>
                    </m:sSup>
                    <m:r>
                      <a:rPr lang="id-ID" sz="2000" i="1">
                        <a:solidFill>
                          <a:srgbClr val="002060"/>
                        </a:solidFill>
                        <a:latin typeface="Cambria Math" panose="02040503050406030204" pitchFamily="18" charset="0"/>
                      </a:rPr>
                      <m:t>𝑎</m:t>
                    </m:r>
                    <m:d>
                      <m:dPr>
                        <m:ctrlPr>
                          <a:rPr lang="id-ID" sz="2000" i="1">
                            <a:solidFill>
                              <a:srgbClr val="002060"/>
                            </a:solidFill>
                            <a:latin typeface="Cambria Math" panose="02040503050406030204" pitchFamily="18" charset="0"/>
                          </a:rPr>
                        </m:ctrlPr>
                      </m:dPr>
                      <m:e>
                        <m:sSup>
                          <m:sSupPr>
                            <m:ctrlPr>
                              <a:rPr lang="id-ID" sz="2000" i="1">
                                <a:solidFill>
                                  <a:srgbClr val="002060"/>
                                </a:solidFill>
                                <a:latin typeface="Cambria Math" panose="02040503050406030204" pitchFamily="18" charset="0"/>
                              </a:rPr>
                            </m:ctrlPr>
                          </m:sSupPr>
                          <m:e>
                            <m:r>
                              <a:rPr lang="id-ID" sz="2000" i="1">
                                <a:solidFill>
                                  <a:srgbClr val="002060"/>
                                </a:solidFill>
                                <a:latin typeface="Cambria Math" panose="02040503050406030204" pitchFamily="18" charset="0"/>
                              </a:rPr>
                              <m:t>𝑏</m:t>
                            </m:r>
                          </m:e>
                          <m:sup>
                            <m:r>
                              <a:rPr lang="id-ID" sz="2000" i="1">
                                <a:solidFill>
                                  <a:srgbClr val="002060"/>
                                </a:solidFill>
                                <a:latin typeface="Cambria Math" panose="02040503050406030204" pitchFamily="18" charset="0"/>
                              </a:rPr>
                              <m:t>+</m:t>
                            </m:r>
                          </m:sup>
                        </m:sSup>
                        <m:r>
                          <a:rPr lang="id-ID" sz="2000" i="1">
                            <a:solidFill>
                              <a:srgbClr val="002060"/>
                            </a:solidFill>
                            <a:latin typeface="Cambria Math" panose="02040503050406030204" pitchFamily="18" charset="0"/>
                          </a:rPr>
                          <m:t>+</m:t>
                        </m:r>
                        <m:r>
                          <a:rPr lang="id-ID" sz="2000" i="1">
                            <a:solidFill>
                              <a:srgbClr val="002060"/>
                            </a:solidFill>
                            <a:latin typeface="Cambria Math" panose="02040503050406030204" pitchFamily="18" charset="0"/>
                          </a:rPr>
                          <m:t>𝑏</m:t>
                        </m:r>
                      </m:e>
                    </m:d>
                  </m:oMath>
                </a14:m>
                <a:endParaRPr lang="id-ID" sz="2000" i="1" dirty="0">
                  <a:latin typeface="Arial Narrow" panose="020B0606020202030204" pitchFamily="34" charset="0"/>
                </a:endParaRPr>
              </a:p>
              <a:p>
                <a:pPr marL="0" indent="0">
                  <a:lnSpc>
                    <a:spcPct val="150000"/>
                  </a:lnSpc>
                  <a:spcBef>
                    <a:spcPts val="0"/>
                  </a:spcBef>
                  <a:buNone/>
                </a:pPr>
                <a:r>
                  <a:rPr lang="id-ID" sz="2000" dirty="0">
                    <a:latin typeface="Arial Narrow" panose="020B0606020202030204" pitchFamily="34" charset="0"/>
                  </a:rPr>
                  <a:t>Kecuali operator yang mengandung </a:t>
                </a:r>
                <a14:m>
                  <m:oMath xmlns:m="http://schemas.openxmlformats.org/officeDocument/2006/math">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𝑎</m:t>
                        </m:r>
                      </m:e>
                      <m:sup>
                        <m:r>
                          <a:rPr lang="id-ID" sz="2000" b="0" i="1" smtClean="0">
                            <a:latin typeface="Cambria Math" panose="02040503050406030204" pitchFamily="18" charset="0"/>
                          </a:rPr>
                          <m:t>+</m:t>
                        </m:r>
                      </m:sup>
                    </m:sSup>
                  </m:oMath>
                </a14:m>
                <a:r>
                  <a:rPr lang="id-ID" sz="2000" dirty="0">
                    <a:latin typeface="Arial Narrow" panose="020B0606020202030204" pitchFamily="34" charset="0"/>
                  </a:rPr>
                  <a:t> saja menjadi </a:t>
                </a:r>
                <a14:m>
                  <m:oMath xmlns:m="http://schemas.openxmlformats.org/officeDocument/2006/math">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𝑎</m:t>
                        </m:r>
                      </m:e>
                      <m:sup>
                        <m:r>
                          <a:rPr lang="id-ID" sz="2000" b="0" i="1" smtClean="0">
                            <a:latin typeface="Cambria Math" panose="02040503050406030204" pitchFamily="18" charset="0"/>
                          </a:rPr>
                          <m:t>+</m:t>
                        </m:r>
                      </m:sup>
                    </m:sSup>
                    <m:r>
                      <a:rPr lang="id-ID" sz="2000" b="0" i="1" smtClean="0">
                        <a:latin typeface="Cambria Math" panose="02040503050406030204" pitchFamily="18" charset="0"/>
                      </a:rPr>
                      <m:t>.</m:t>
                    </m:r>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𝑒</m:t>
                        </m:r>
                      </m:e>
                      <m:sup>
                        <m:d>
                          <m:dPr>
                            <m:ctrlPr>
                              <a:rPr lang="id-ID" sz="2000" b="0" i="1" smtClean="0">
                                <a:latin typeface="Cambria Math" panose="02040503050406030204" pitchFamily="18" charset="0"/>
                              </a:rPr>
                            </m:ctrlPr>
                          </m:dPr>
                          <m:e>
                            <m:r>
                              <a:rPr lang="id-ID" sz="2000" b="0" i="1" smtClean="0">
                                <a:latin typeface="Cambria Math" panose="02040503050406030204" pitchFamily="18" charset="0"/>
                              </a:rPr>
                              <m:t>−</m:t>
                            </m:r>
                            <m:r>
                              <a:rPr lang="id-ID" sz="2000" b="0" i="1" smtClean="0">
                                <a:latin typeface="Cambria Math" panose="02040503050406030204" pitchFamily="18" charset="0"/>
                              </a:rPr>
                              <m:t>𝑖</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e>
                        </m:d>
                        <m:r>
                          <a:rPr lang="id-ID" sz="2000" b="0" i="1" smtClean="0">
                            <a:latin typeface="Cambria Math" panose="02040503050406030204" pitchFamily="18" charset="0"/>
                          </a:rPr>
                          <m:t>𝑡</m:t>
                        </m:r>
                      </m:sup>
                    </m:sSup>
                  </m:oMath>
                </a14:m>
                <a:r>
                  <a:rPr lang="id-ID" sz="2000" dirty="0">
                    <a:latin typeface="Arial Narrow" panose="020B0606020202030204" pitchFamily="34" charset="0"/>
                  </a:rPr>
                  <a:t>.</a:t>
                </a:r>
              </a:p>
            </p:txBody>
          </p:sp>
        </mc:Choice>
        <mc:Fallback xmlns="">
          <p:sp>
            <p:nvSpPr>
              <p:cNvPr id="15" name="Tampungan Konten 2">
                <a:extLst>
                  <a:ext uri="{FF2B5EF4-FFF2-40B4-BE49-F238E27FC236}">
                    <a16:creationId xmlns:a16="http://schemas.microsoft.com/office/drawing/2014/main" id="{4A41B6BC-2E02-F1D5-3D6C-054EE852542D}"/>
                  </a:ext>
                </a:extLst>
              </p:cNvPr>
              <p:cNvSpPr>
                <a:spLocks noGrp="1" noRot="1" noChangeAspect="1" noMove="1" noResize="1" noEditPoints="1" noAdjustHandles="1" noChangeArrowheads="1" noChangeShapeType="1" noTextEdit="1"/>
              </p:cNvSpPr>
              <p:nvPr>
                <p:ph idx="1"/>
              </p:nvPr>
            </p:nvSpPr>
            <p:spPr>
              <a:xfrm>
                <a:off x="838199" y="1859797"/>
                <a:ext cx="10265228" cy="4317166"/>
              </a:xfrm>
              <a:blipFill>
                <a:blip r:embed="rId2"/>
                <a:stretch>
                  <a:fillRect l="-594" b="-1412"/>
                </a:stretch>
              </a:blipFill>
            </p:spPr>
            <p:txBody>
              <a:bodyPr/>
              <a:lstStyle/>
              <a:p>
                <a:r>
                  <a:rPr lang="en-ID">
                    <a:noFill/>
                  </a:rPr>
                  <a:t> </a:t>
                </a:r>
              </a:p>
            </p:txBody>
          </p:sp>
        </mc:Fallback>
      </mc:AlternateContent>
    </p:spTree>
    <p:extLst>
      <p:ext uri="{BB962C8B-B14F-4D97-AF65-F5344CB8AC3E}">
        <p14:creationId xmlns:p14="http://schemas.microsoft.com/office/powerpoint/2010/main" val="4092267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Judul 1">
            <a:extLst>
              <a:ext uri="{FF2B5EF4-FFF2-40B4-BE49-F238E27FC236}">
                <a16:creationId xmlns:a16="http://schemas.microsoft.com/office/drawing/2014/main" id="{43CE4BCA-7599-3544-EA54-D6C726031EBD}"/>
              </a:ext>
            </a:extLst>
          </p:cNvPr>
          <p:cNvSpPr>
            <a:spLocks noGrp="1"/>
          </p:cNvSpPr>
          <p:nvPr>
            <p:ph type="title"/>
          </p:nvPr>
        </p:nvSpPr>
        <p:spPr>
          <a:xfrm>
            <a:off x="838201" y="365125"/>
            <a:ext cx="10265228" cy="1807305"/>
          </a:xfrm>
        </p:spPr>
        <p:txBody>
          <a:bodyPr>
            <a:normAutofit/>
          </a:bodyPr>
          <a:lstStyle/>
          <a:p>
            <a:r>
              <a:rPr lang="id-ID" sz="4100" dirty="0"/>
              <a:t>4. Penjelasan </a:t>
            </a:r>
            <a:r>
              <a:rPr lang="id-ID" sz="4100" dirty="0" err="1"/>
              <a:t>Physical</a:t>
            </a:r>
            <a:r>
              <a:rPr lang="id-ID" sz="4100" dirty="0"/>
              <a:t> </a:t>
            </a:r>
            <a:r>
              <a:rPr lang="id-ID" sz="4100" dirty="0" err="1"/>
              <a:t>Principles</a:t>
            </a:r>
            <a:r>
              <a:rPr lang="id-ID" sz="4100" dirty="0"/>
              <a:t> </a:t>
            </a:r>
            <a:r>
              <a:rPr lang="id-ID" sz="4100" dirty="0" err="1"/>
              <a:t>of</a:t>
            </a:r>
            <a:r>
              <a:rPr lang="id-ID" sz="4100" dirty="0"/>
              <a:t> CO </a:t>
            </a:r>
            <a:r>
              <a:rPr lang="id-ID" sz="4100" dirty="0" err="1"/>
              <a:t>sensing</a:t>
            </a:r>
            <a:endParaRPr lang="en-ID" sz="4100" dirty="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33DF1979-8316-9202-D146-C9C6D156D7FE}"/>
                  </a:ext>
                </a:extLst>
              </p:cNvPr>
              <p:cNvSpPr>
                <a:spLocks noGrp="1"/>
              </p:cNvSpPr>
              <p:nvPr>
                <p:ph idx="1"/>
              </p:nvPr>
            </p:nvSpPr>
            <p:spPr>
              <a:xfrm>
                <a:off x="838199" y="1859797"/>
                <a:ext cx="10265228" cy="4317166"/>
              </a:xfrm>
            </p:spPr>
            <p:txBody>
              <a:bodyPr>
                <a:normAutofit fontScale="92500" lnSpcReduction="20000"/>
              </a:bodyPr>
              <a:lstStyle/>
              <a:p>
                <a:pPr marL="0" indent="0">
                  <a:lnSpc>
                    <a:spcPct val="150000"/>
                  </a:lnSpc>
                  <a:spcBef>
                    <a:spcPts val="0"/>
                  </a:spcBef>
                  <a:buNone/>
                </a:pPr>
                <a:r>
                  <a:rPr lang="id-ID" sz="2000" dirty="0">
                    <a:latin typeface="Arial Narrow" panose="020B0606020202030204" pitchFamily="34" charset="0"/>
                  </a:rPr>
                  <a:t>Maka </a:t>
                </a:r>
                <a:r>
                  <a:rPr lang="id-ID" sz="2000" i="1" dirty="0" err="1">
                    <a:latin typeface="Arial Narrow" panose="020B0606020202030204" pitchFamily="34" charset="0"/>
                  </a:rPr>
                  <a:t>first</a:t>
                </a:r>
                <a:r>
                  <a:rPr lang="id-ID" sz="2000" i="1" dirty="0">
                    <a:latin typeface="Arial Narrow" panose="020B0606020202030204" pitchFamily="34" charset="0"/>
                  </a:rPr>
                  <a:t> term </a:t>
                </a:r>
                <a:r>
                  <a:rPr lang="id-ID" sz="2000" dirty="0">
                    <a:latin typeface="Arial Narrow" panose="020B0606020202030204" pitchFamily="34" charset="0"/>
                  </a:rPr>
                  <a:t>menjadi</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id-ID" sz="2000" b="0" i="1" smtClean="0">
                          <a:latin typeface="Cambria Math" panose="02040503050406030204" pitchFamily="18" charset="0"/>
                        </a:rPr>
                        <m:t>𝑈𝐻</m:t>
                      </m:r>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𝑈</m:t>
                          </m:r>
                        </m:e>
                        <m:sup>
                          <m:r>
                            <a:rPr lang="id-ID" sz="2000" b="0" i="1" smtClean="0">
                              <a:latin typeface="Cambria Math" panose="02040503050406030204" pitchFamily="18" charset="0"/>
                            </a:rPr>
                            <m:t>+</m:t>
                          </m:r>
                        </m:sup>
                      </m:sSup>
                      <m:r>
                        <a:rPr lang="id-ID" sz="2000" b="0" i="1" smtClean="0">
                          <a:latin typeface="Cambria Math" panose="02040503050406030204" pitchFamily="18" charset="0"/>
                        </a:rPr>
                        <m:t>=(</m:t>
                      </m:r>
                      <m:sSup>
                        <m:sSupPr>
                          <m:ctrlPr>
                            <a:rPr lang="id-ID" sz="2000" i="1">
                              <a:latin typeface="Cambria Math" panose="02040503050406030204" pitchFamily="18" charset="0"/>
                            </a:rPr>
                          </m:ctrlPr>
                        </m:sSupPr>
                        <m:e>
                          <m:r>
                            <m:rPr>
                              <m:sty m:val="p"/>
                            </m:rPr>
                            <a:rPr lang="id-ID" sz="2000">
                              <a:latin typeface="Cambria Math" panose="02040503050406030204" pitchFamily="18" charset="0"/>
                            </a:rPr>
                            <m:t>Ω</m:t>
                          </m:r>
                        </m:e>
                        <m:sup>
                          <m:r>
                            <a:rPr lang="id-ID" sz="2000" i="1">
                              <a:latin typeface="Cambria Math" panose="02040503050406030204" pitchFamily="18" charset="0"/>
                            </a:rPr>
                            <m:t>∗</m:t>
                          </m:r>
                        </m:sup>
                      </m:sSup>
                      <m:r>
                        <a:rPr lang="id-ID" sz="2000" i="1">
                          <a:latin typeface="Cambria Math" panose="02040503050406030204" pitchFamily="18" charset="0"/>
                        </a:rPr>
                        <m:t>𝑎</m:t>
                      </m:r>
                      <m:r>
                        <a:rPr lang="id-ID" sz="2000" i="1">
                          <a:latin typeface="Cambria Math" panose="02040503050406030204" pitchFamily="18" charset="0"/>
                        </a:rPr>
                        <m:t>+</m:t>
                      </m:r>
                      <m:r>
                        <m:rPr>
                          <m:sty m:val="p"/>
                        </m:rPr>
                        <a:rPr lang="id-ID" sz="2000">
                          <a:latin typeface="Cambria Math" panose="02040503050406030204" pitchFamily="18" charset="0"/>
                        </a:rPr>
                        <m:t>Ω</m:t>
                      </m:r>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b="0" i="1" smtClean="0">
                          <a:latin typeface="Cambria Math" panose="02040503050406030204" pitchFamily="18" charset="0"/>
                        </a:rPr>
                        <m:t>)</m:t>
                      </m:r>
                      <m:r>
                        <a:rPr lang="id-ID" sz="2000" i="1">
                          <a:latin typeface="Cambria Math" panose="02040503050406030204" pitchFamily="18" charset="0"/>
                        </a:rPr>
                        <m:t>+</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𝑐</m:t>
                          </m:r>
                        </m:sub>
                      </m:sSub>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r>
                        <a:rPr lang="id-ID" sz="2000" i="1">
                          <a:latin typeface="Cambria Math" panose="02040503050406030204" pitchFamily="18" charset="0"/>
                        </a:rPr>
                        <m:t>+</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𝑚</m:t>
                          </m:r>
                        </m:sub>
                      </m:sSub>
                      <m:sSup>
                        <m:sSupPr>
                          <m:ctrlPr>
                            <a:rPr lang="id-ID" sz="2000" i="1">
                              <a:latin typeface="Cambria Math" panose="02040503050406030204" pitchFamily="18" charset="0"/>
                            </a:rPr>
                          </m:ctrlPr>
                        </m:sSupPr>
                        <m:e>
                          <m:r>
                            <a:rPr lang="id-ID" sz="2000" i="1">
                              <a:latin typeface="Cambria Math" panose="02040503050406030204" pitchFamily="18" charset="0"/>
                            </a:rPr>
                            <m:t>𝑏</m:t>
                          </m:r>
                        </m:e>
                        <m:sup>
                          <m:r>
                            <a:rPr lang="id-ID" sz="2000" i="1">
                              <a:latin typeface="Cambria Math" panose="02040503050406030204" pitchFamily="18" charset="0"/>
                            </a:rPr>
                            <m:t>+</m:t>
                          </m:r>
                        </m:sup>
                      </m:sSup>
                      <m:r>
                        <a:rPr lang="id-ID" sz="2000" i="1">
                          <a:latin typeface="Cambria Math" panose="02040503050406030204" pitchFamily="18" charset="0"/>
                        </a:rPr>
                        <m:t>𝑏</m:t>
                      </m:r>
                      <m:r>
                        <a:rPr lang="id-ID" sz="2000" i="1">
                          <a:latin typeface="Cambria Math" panose="02040503050406030204" pitchFamily="18" charset="0"/>
                        </a:rPr>
                        <m:t>+</m:t>
                      </m:r>
                      <m:r>
                        <a:rPr lang="id-ID" sz="2000" i="1">
                          <a:latin typeface="Cambria Math" panose="02040503050406030204" pitchFamily="18" charset="0"/>
                        </a:rPr>
                        <m:t>𝑔</m:t>
                      </m:r>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d>
                        <m:dPr>
                          <m:ctrlPr>
                            <a:rPr lang="id-ID" sz="2000" i="1">
                              <a:latin typeface="Cambria Math" panose="02040503050406030204" pitchFamily="18" charset="0"/>
                            </a:rPr>
                          </m:ctrlPr>
                        </m:dPr>
                        <m:e>
                          <m:sSup>
                            <m:sSupPr>
                              <m:ctrlPr>
                                <a:rPr lang="id-ID" sz="2000" i="1">
                                  <a:latin typeface="Cambria Math" panose="02040503050406030204" pitchFamily="18" charset="0"/>
                                </a:rPr>
                              </m:ctrlPr>
                            </m:sSupPr>
                            <m:e>
                              <m:r>
                                <a:rPr lang="id-ID" sz="2000" i="1">
                                  <a:latin typeface="Cambria Math" panose="02040503050406030204" pitchFamily="18" charset="0"/>
                                </a:rPr>
                                <m:t>𝑏</m:t>
                              </m:r>
                            </m:e>
                            <m:sup>
                              <m:r>
                                <a:rPr lang="id-ID" sz="2000" i="1">
                                  <a:latin typeface="Cambria Math" panose="02040503050406030204" pitchFamily="18" charset="0"/>
                                </a:rPr>
                                <m:t>+</m:t>
                              </m:r>
                            </m:sup>
                          </m:sSup>
                          <m:r>
                            <a:rPr lang="id-ID" sz="2000" i="1">
                              <a:latin typeface="Cambria Math" panose="02040503050406030204" pitchFamily="18" charset="0"/>
                            </a:rPr>
                            <m:t>+</m:t>
                          </m:r>
                          <m:r>
                            <a:rPr lang="id-ID" sz="2000" i="1">
                              <a:latin typeface="Cambria Math" panose="02040503050406030204" pitchFamily="18" charset="0"/>
                            </a:rPr>
                            <m:t>𝑏</m:t>
                          </m:r>
                        </m:e>
                      </m:d>
                    </m:oMath>
                  </m:oMathPara>
                </a14:m>
                <a:endParaRPr lang="id-ID" sz="2000" dirty="0">
                  <a:latin typeface="Arial Narrow" panose="020B0606020202030204" pitchFamily="34" charset="0"/>
                </a:endParaRPr>
              </a:p>
              <a:p>
                <a:pPr marL="0" indent="0">
                  <a:lnSpc>
                    <a:spcPct val="150000"/>
                  </a:lnSpc>
                  <a:spcBef>
                    <a:spcPts val="0"/>
                  </a:spcBef>
                  <a:buNone/>
                </a:pPr>
                <a:r>
                  <a:rPr lang="id-ID" sz="2000" dirty="0">
                    <a:latin typeface="Arial Narrow" panose="020B0606020202030204" pitchFamily="34" charset="0"/>
                  </a:rPr>
                  <a:t>Lalu </a:t>
                </a:r>
                <a:r>
                  <a:rPr lang="id-ID" sz="2000" i="1" dirty="0" err="1">
                    <a:latin typeface="Arial Narrow" panose="020B0606020202030204" pitchFamily="34" charset="0"/>
                  </a:rPr>
                  <a:t>second</a:t>
                </a:r>
                <a:r>
                  <a:rPr lang="id-ID" sz="2000" i="1" dirty="0">
                    <a:latin typeface="Arial Narrow" panose="020B0606020202030204" pitchFamily="34" charset="0"/>
                  </a:rPr>
                  <a:t> term </a:t>
                </a:r>
                <a:r>
                  <a:rPr lang="id-ID" sz="2000" dirty="0">
                    <a:latin typeface="Arial Narrow" panose="020B0606020202030204" pitchFamily="34" charset="0"/>
                  </a:rPr>
                  <a:t>menjadi</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id-ID" sz="2000" i="1">
                          <a:latin typeface="Cambria Math" panose="02040503050406030204" pitchFamily="18" charset="0"/>
                        </a:rPr>
                        <m:t>−</m:t>
                      </m:r>
                      <m:r>
                        <a:rPr lang="id-ID" sz="2000" i="1">
                          <a:latin typeface="Cambria Math" panose="02040503050406030204" pitchFamily="18" charset="0"/>
                        </a:rPr>
                        <m:t>𝑖𝑈</m:t>
                      </m:r>
                      <m:f>
                        <m:fPr>
                          <m:ctrlPr>
                            <a:rPr lang="id-ID" sz="2000" i="1">
                              <a:latin typeface="Cambria Math" panose="02040503050406030204" pitchFamily="18" charset="0"/>
                            </a:rPr>
                          </m:ctrlPr>
                        </m:fPr>
                        <m:num>
                          <m:r>
                            <a:rPr lang="id-ID" sz="2000" i="1">
                              <a:latin typeface="Cambria Math" panose="02040503050406030204" pitchFamily="18" charset="0"/>
                            </a:rPr>
                            <m:t>𝑑</m:t>
                          </m:r>
                        </m:num>
                        <m:den>
                          <m:r>
                            <a:rPr lang="id-ID" sz="2000" i="1">
                              <a:latin typeface="Cambria Math" panose="02040503050406030204" pitchFamily="18" charset="0"/>
                            </a:rPr>
                            <m:t>𝑑𝑡</m:t>
                          </m:r>
                        </m:den>
                      </m:f>
                      <m:sSup>
                        <m:sSupPr>
                          <m:ctrlPr>
                            <a:rPr lang="id-ID" sz="2000" i="1">
                              <a:latin typeface="Cambria Math" panose="02040503050406030204" pitchFamily="18" charset="0"/>
                            </a:rPr>
                          </m:ctrlPr>
                        </m:sSupPr>
                        <m:e>
                          <m:r>
                            <a:rPr lang="id-ID" sz="2000" i="1">
                              <a:latin typeface="Cambria Math" panose="02040503050406030204" pitchFamily="18" charset="0"/>
                            </a:rPr>
                            <m:t>𝑈</m:t>
                          </m:r>
                        </m:e>
                        <m:sup>
                          <m:r>
                            <a:rPr lang="id-ID" sz="2000" i="1">
                              <a:latin typeface="Cambria Math" panose="02040503050406030204" pitchFamily="18" charset="0"/>
                            </a:rPr>
                            <m:t>+</m:t>
                          </m:r>
                        </m:sup>
                      </m:sSup>
                      <m:r>
                        <m:rPr>
                          <m:aln/>
                        </m:rPr>
                        <a:rPr lang="id-ID" sz="2000" b="0" i="1" smtClean="0">
                          <a:latin typeface="Cambria Math" panose="02040503050406030204" pitchFamily="18" charset="0"/>
                        </a:rPr>
                        <m:t>=</m:t>
                      </m:r>
                      <m:sSup>
                        <m:sSupPr>
                          <m:ctrlPr>
                            <a:rPr lang="id-ID" sz="2000" i="1">
                              <a:latin typeface="Cambria Math" panose="02040503050406030204" pitchFamily="18" charset="0"/>
                            </a:rPr>
                          </m:ctrlPr>
                        </m:sSupPr>
                        <m:e>
                          <m:r>
                            <a:rPr lang="id-ID" sz="2000" b="0" i="1" smtClean="0">
                              <a:latin typeface="Cambria Math" panose="02040503050406030204" pitchFamily="18" charset="0"/>
                            </a:rPr>
                            <m:t>−</m:t>
                          </m:r>
                          <m:r>
                            <a:rPr lang="id-ID" sz="2000" b="0" i="1" smtClean="0">
                              <a:latin typeface="Cambria Math" panose="02040503050406030204" pitchFamily="18" charset="0"/>
                            </a:rPr>
                            <m:t>𝑖𝑒</m:t>
                          </m:r>
                        </m:e>
                        <m:sup>
                          <m:d>
                            <m:dPr>
                              <m:ctrlPr>
                                <a:rPr lang="id-ID" sz="2000" i="1">
                                  <a:latin typeface="Cambria Math" panose="02040503050406030204" pitchFamily="18" charset="0"/>
                                </a:rPr>
                              </m:ctrlPr>
                            </m:dPr>
                            <m:e>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f>
                        <m:fPr>
                          <m:ctrlPr>
                            <a:rPr lang="id-ID" sz="2000" b="0" i="1" smtClean="0">
                              <a:latin typeface="Cambria Math" panose="02040503050406030204" pitchFamily="18" charset="0"/>
                            </a:rPr>
                          </m:ctrlPr>
                        </m:fPr>
                        <m:num>
                          <m:r>
                            <a:rPr lang="id-ID" sz="2000" b="0" i="1" smtClean="0">
                              <a:latin typeface="Cambria Math" panose="02040503050406030204" pitchFamily="18" charset="0"/>
                            </a:rPr>
                            <m:t>𝑑</m:t>
                          </m:r>
                        </m:num>
                        <m:den>
                          <m:r>
                            <a:rPr lang="id-ID" sz="2000" b="0" i="1" smtClean="0">
                              <a:latin typeface="Cambria Math" panose="02040503050406030204" pitchFamily="18" charset="0"/>
                            </a:rPr>
                            <m:t>𝑑𝑡</m:t>
                          </m:r>
                        </m:den>
                      </m:f>
                      <m:d>
                        <m:dPr>
                          <m:ctrlPr>
                            <a:rPr lang="id-ID" sz="2000" b="0" i="1" smtClean="0">
                              <a:latin typeface="Cambria Math" panose="02040503050406030204" pitchFamily="18" charset="0"/>
                            </a:rPr>
                          </m:ctrlPr>
                        </m:dPr>
                        <m:e>
                          <m:sSup>
                            <m:sSupPr>
                              <m:ctrlPr>
                                <a:rPr lang="id-ID" sz="2000" i="1">
                                  <a:latin typeface="Cambria Math" panose="02040503050406030204" pitchFamily="18" charset="0"/>
                                </a:rPr>
                              </m:ctrlPr>
                            </m:sSupPr>
                            <m:e>
                              <m:r>
                                <a:rPr lang="id-ID" sz="2000" i="1">
                                  <a:latin typeface="Cambria Math" panose="02040503050406030204" pitchFamily="18" charset="0"/>
                                </a:rPr>
                                <m:t>𝑒</m:t>
                              </m:r>
                            </m:e>
                            <m:sup>
                              <m:d>
                                <m:dPr>
                                  <m:ctrlPr>
                                    <a:rPr lang="id-ID" sz="2000" i="1">
                                      <a:latin typeface="Cambria Math" panose="02040503050406030204" pitchFamily="18" charset="0"/>
                                    </a:rPr>
                                  </m:ctrlPr>
                                </m:dPr>
                                <m:e>
                                  <m:r>
                                    <a:rPr lang="id-ID" sz="2000" b="0" i="1" smtClean="0">
                                      <a:latin typeface="Cambria Math" panose="02040503050406030204" pitchFamily="18" charset="0"/>
                                    </a:rPr>
                                    <m:t>−</m:t>
                                  </m:r>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e>
                      </m:d>
                    </m:oMath>
                    <m:oMath xmlns:m="http://schemas.openxmlformats.org/officeDocument/2006/math">
                      <m:r>
                        <m:rPr>
                          <m:aln/>
                        </m:rPr>
                        <a:rPr lang="id-ID" sz="2000" b="0" i="1" smtClean="0">
                          <a:latin typeface="Cambria Math" panose="02040503050406030204" pitchFamily="18" charset="0"/>
                        </a:rPr>
                        <m:t>=</m:t>
                      </m:r>
                      <m:sSup>
                        <m:sSupPr>
                          <m:ctrlPr>
                            <a:rPr lang="id-ID" sz="2000" i="1">
                              <a:latin typeface="Cambria Math" panose="02040503050406030204" pitchFamily="18" charset="0"/>
                            </a:rPr>
                          </m:ctrlPr>
                        </m:sSupPr>
                        <m:e>
                          <m:r>
                            <a:rPr lang="id-ID" sz="2000" i="1">
                              <a:latin typeface="Cambria Math" panose="02040503050406030204" pitchFamily="18" charset="0"/>
                            </a:rPr>
                            <m:t>−</m:t>
                          </m:r>
                          <m:r>
                            <a:rPr lang="id-ID" sz="2000" i="1">
                              <a:latin typeface="Cambria Math" panose="02040503050406030204" pitchFamily="18" charset="0"/>
                            </a:rPr>
                            <m:t>𝑖𝑒</m:t>
                          </m:r>
                        </m:e>
                        <m:sup>
                          <m:d>
                            <m:dPr>
                              <m:ctrlPr>
                                <a:rPr lang="id-ID" sz="2000" i="1">
                                  <a:latin typeface="Cambria Math" panose="02040503050406030204" pitchFamily="18" charset="0"/>
                                </a:rPr>
                              </m:ctrlPr>
                            </m:dPr>
                            <m:e>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d>
                        <m:dPr>
                          <m:ctrlPr>
                            <a:rPr lang="id-ID" sz="2000" b="0" i="1" smtClean="0">
                              <a:latin typeface="Cambria Math" panose="02040503050406030204" pitchFamily="18" charset="0"/>
                            </a:rPr>
                          </m:ctrlPr>
                        </m:dPr>
                        <m:e>
                          <m:d>
                            <m:dPr>
                              <m:ctrlPr>
                                <a:rPr lang="id-ID" sz="2000" i="1">
                                  <a:latin typeface="Cambria Math" panose="02040503050406030204" pitchFamily="18" charset="0"/>
                                </a:rPr>
                              </m:ctrlPr>
                            </m:dPr>
                            <m:e>
                              <m:r>
                                <a:rPr lang="id-ID" sz="2000" i="1">
                                  <a:latin typeface="Cambria Math" panose="02040503050406030204" pitchFamily="18" charset="0"/>
                                </a:rPr>
                                <m:t>−</m:t>
                              </m:r>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e>
                      </m:d>
                      <m:d>
                        <m:dPr>
                          <m:ctrlPr>
                            <a:rPr lang="id-ID" sz="2000" i="1">
                              <a:latin typeface="Cambria Math" panose="02040503050406030204" pitchFamily="18" charset="0"/>
                            </a:rPr>
                          </m:ctrlPr>
                        </m:dPr>
                        <m:e>
                          <m:sSup>
                            <m:sSupPr>
                              <m:ctrlPr>
                                <a:rPr lang="id-ID" sz="2000" i="1">
                                  <a:latin typeface="Cambria Math" panose="02040503050406030204" pitchFamily="18" charset="0"/>
                                </a:rPr>
                              </m:ctrlPr>
                            </m:sSupPr>
                            <m:e>
                              <m:r>
                                <a:rPr lang="id-ID" sz="2000" i="1">
                                  <a:latin typeface="Cambria Math" panose="02040503050406030204" pitchFamily="18" charset="0"/>
                                </a:rPr>
                                <m:t>𝑒</m:t>
                              </m:r>
                            </m:e>
                            <m:sup>
                              <m:d>
                                <m:dPr>
                                  <m:ctrlPr>
                                    <a:rPr lang="id-ID" sz="2000" i="1">
                                      <a:latin typeface="Cambria Math" panose="02040503050406030204" pitchFamily="18" charset="0"/>
                                    </a:rPr>
                                  </m:ctrlPr>
                                </m:dPr>
                                <m:e>
                                  <m:r>
                                    <a:rPr lang="id-ID" sz="2000" i="1">
                                      <a:latin typeface="Cambria Math" panose="02040503050406030204" pitchFamily="18" charset="0"/>
                                    </a:rPr>
                                    <m:t>−</m:t>
                                  </m:r>
                                  <m:r>
                                    <a:rPr lang="id-ID" sz="2000" i="1">
                                      <a:latin typeface="Cambria Math" panose="02040503050406030204" pitchFamily="18" charset="0"/>
                                    </a:rPr>
                                    <m:t>𝑖</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𝐿</m:t>
                                      </m:r>
                                    </m:sub>
                                  </m:sSub>
                                  <m:r>
                                    <a:rPr lang="id-ID" sz="2000" i="1">
                                      <a:latin typeface="Cambria Math" panose="02040503050406030204" pitchFamily="18" charset="0"/>
                                    </a:rPr>
                                    <m:t>𝑡</m:t>
                                  </m:r>
                                </m:e>
                              </m:d>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sup>
                          </m:sSup>
                        </m:e>
                      </m:d>
                    </m:oMath>
                    <m:oMath xmlns:m="http://schemas.openxmlformats.org/officeDocument/2006/math">
                      <m:r>
                        <m:rPr>
                          <m:aln/>
                        </m:rPr>
                        <a:rPr lang="id-ID" sz="2000" b="0" i="1" smtClean="0">
                          <a:latin typeface="Cambria Math" panose="02040503050406030204" pitchFamily="18" charset="0"/>
                        </a:rPr>
                        <m:t>=</m:t>
                      </m:r>
                      <m: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𝑎</m:t>
                          </m:r>
                        </m:e>
                        <m:sup>
                          <m:r>
                            <a:rPr lang="id-ID" sz="2000" b="0" i="1" smtClean="0">
                              <a:latin typeface="Cambria Math" panose="02040503050406030204" pitchFamily="18" charset="0"/>
                            </a:rPr>
                            <m:t>+</m:t>
                          </m:r>
                        </m:sup>
                      </m:sSup>
                      <m:r>
                        <a:rPr lang="id-ID" sz="2000" b="0" i="1" smtClean="0">
                          <a:latin typeface="Cambria Math" panose="02040503050406030204" pitchFamily="18" charset="0"/>
                        </a:rPr>
                        <m:t>𝑎</m:t>
                      </m:r>
                    </m:oMath>
                  </m:oMathPara>
                </a14:m>
                <a:endParaRPr lang="id-ID" sz="2000" dirty="0">
                  <a:latin typeface="Arial Narrow" panose="020B0606020202030204" pitchFamily="34" charset="0"/>
                </a:endParaRPr>
              </a:p>
              <a:p>
                <a:pPr marL="0" indent="0">
                  <a:lnSpc>
                    <a:spcPct val="150000"/>
                  </a:lnSpc>
                  <a:spcBef>
                    <a:spcPts val="0"/>
                  </a:spcBef>
                  <a:buNone/>
                </a:pPr>
                <a:r>
                  <a:rPr lang="id-ID" sz="2000" dirty="0">
                    <a:latin typeface="Arial Narrow" panose="020B0606020202030204" pitchFamily="34" charset="0"/>
                  </a:rPr>
                  <a:t>Sehingga dalam </a:t>
                </a:r>
                <a:r>
                  <a:rPr lang="id-ID" sz="2000" i="1" dirty="0" err="1">
                    <a:latin typeface="Arial Narrow" panose="020B0606020202030204" pitchFamily="34" charset="0"/>
                  </a:rPr>
                  <a:t>rotating</a:t>
                </a:r>
                <a:r>
                  <a:rPr lang="id-ID" sz="2000" i="1" dirty="0">
                    <a:latin typeface="Arial Narrow" panose="020B0606020202030204" pitchFamily="34" charset="0"/>
                  </a:rPr>
                  <a:t> </a:t>
                </a:r>
                <a:r>
                  <a:rPr lang="id-ID" sz="2000" i="1" dirty="0" err="1">
                    <a:latin typeface="Arial Narrow" panose="020B0606020202030204" pitchFamily="34" charset="0"/>
                  </a:rPr>
                  <a:t>frame</a:t>
                </a:r>
                <a:r>
                  <a:rPr lang="id-ID" sz="2000" i="1" dirty="0">
                    <a:latin typeface="Arial Narrow" panose="020B0606020202030204" pitchFamily="34" charset="0"/>
                  </a:rPr>
                  <a:t> </a:t>
                </a:r>
                <a14:m>
                  <m:oMath xmlns:m="http://schemas.openxmlformats.org/officeDocument/2006/math">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oMath>
                </a14:m>
                <a:r>
                  <a:rPr lang="id-ID" sz="2000" dirty="0">
                    <a:latin typeface="Arial Narrow" panose="020B0606020202030204" pitchFamily="34" charset="0"/>
                  </a:rPr>
                  <a:t>, persamaan </a:t>
                </a:r>
                <a:r>
                  <a:rPr lang="id-ID" sz="2000" dirty="0" err="1">
                    <a:latin typeface="Arial Narrow" panose="020B0606020202030204" pitchFamily="34" charset="0"/>
                  </a:rPr>
                  <a:t>Hamiltoniannya</a:t>
                </a:r>
                <a:r>
                  <a:rPr lang="id-ID" sz="2000" dirty="0">
                    <a:latin typeface="Arial Narrow" panose="020B0606020202030204" pitchFamily="34" charset="0"/>
                  </a:rPr>
                  <a:t> menjadi</a:t>
                </a: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p>
                        <m:sSupPr>
                          <m:ctrlPr>
                            <a:rPr lang="id-ID" sz="2000" b="0" i="1" smtClean="0">
                              <a:latin typeface="Cambria Math" panose="02040503050406030204" pitchFamily="18" charset="0"/>
                            </a:rPr>
                          </m:ctrlPr>
                        </m:sSupPr>
                        <m:e>
                          <m:r>
                            <a:rPr lang="id-ID" sz="2000" b="0" i="1" smtClean="0">
                              <a:latin typeface="Cambria Math" panose="02040503050406030204" pitchFamily="18" charset="0"/>
                            </a:rPr>
                            <m:t>𝐻</m:t>
                          </m:r>
                        </m:e>
                        <m:sup>
                          <m:r>
                            <a:rPr lang="id-ID" sz="2000" b="0" i="1" smtClean="0">
                              <a:latin typeface="Cambria Math" panose="02040503050406030204" pitchFamily="18" charset="0"/>
                            </a:rPr>
                            <m:t>′</m:t>
                          </m:r>
                        </m:sup>
                      </m:sSup>
                      <m:r>
                        <a:rPr lang="id-ID" sz="2000" i="1">
                          <a:latin typeface="Cambria Math" panose="02040503050406030204" pitchFamily="18" charset="0"/>
                        </a:rPr>
                        <m:t>=</m:t>
                      </m:r>
                      <m:d>
                        <m:dPr>
                          <m:ctrlPr>
                            <a:rPr lang="id-ID" sz="2000" i="1">
                              <a:latin typeface="Cambria Math" panose="02040503050406030204" pitchFamily="18" charset="0"/>
                            </a:rPr>
                          </m:ctrlPr>
                        </m:dPr>
                        <m:e>
                          <m:sSup>
                            <m:sSupPr>
                              <m:ctrlPr>
                                <a:rPr lang="id-ID" sz="2000" i="1">
                                  <a:latin typeface="Cambria Math" panose="02040503050406030204" pitchFamily="18" charset="0"/>
                                </a:rPr>
                              </m:ctrlPr>
                            </m:sSupPr>
                            <m:e>
                              <m:r>
                                <m:rPr>
                                  <m:sty m:val="p"/>
                                </m:rPr>
                                <a:rPr lang="id-ID" sz="2000">
                                  <a:latin typeface="Cambria Math" panose="02040503050406030204" pitchFamily="18" charset="0"/>
                                </a:rPr>
                                <m:t>Ω</m:t>
                              </m:r>
                            </m:e>
                            <m:sup>
                              <m:r>
                                <a:rPr lang="id-ID" sz="2000" i="1">
                                  <a:latin typeface="Cambria Math" panose="02040503050406030204" pitchFamily="18" charset="0"/>
                                </a:rPr>
                                <m:t>∗</m:t>
                              </m:r>
                            </m:sup>
                          </m:sSup>
                          <m:r>
                            <a:rPr lang="id-ID" sz="2000" i="1">
                              <a:latin typeface="Cambria Math" panose="02040503050406030204" pitchFamily="18" charset="0"/>
                            </a:rPr>
                            <m:t>𝑎</m:t>
                          </m:r>
                          <m:r>
                            <a:rPr lang="id-ID" sz="2000" i="1">
                              <a:latin typeface="Cambria Math" panose="02040503050406030204" pitchFamily="18" charset="0"/>
                            </a:rPr>
                            <m:t>+</m:t>
                          </m:r>
                          <m:r>
                            <m:rPr>
                              <m:sty m:val="p"/>
                            </m:rPr>
                            <a:rPr lang="id-ID" sz="2000">
                              <a:latin typeface="Cambria Math" panose="02040503050406030204" pitchFamily="18" charset="0"/>
                            </a:rPr>
                            <m:t>Ω</m:t>
                          </m:r>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e>
                      </m:d>
                      <m:r>
                        <a:rPr lang="id-ID" sz="2000" b="0" i="1" smtClean="0">
                          <a:latin typeface="Cambria Math" panose="02040503050406030204" pitchFamily="18" charset="0"/>
                        </a:rPr>
                        <m:t>−∆</m:t>
                      </m:r>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r>
                        <a:rPr lang="id-ID" sz="2000" i="1">
                          <a:latin typeface="Cambria Math" panose="02040503050406030204" pitchFamily="18" charset="0"/>
                        </a:rPr>
                        <m:t>+</m:t>
                      </m:r>
                      <m:sSub>
                        <m:sSubPr>
                          <m:ctrlPr>
                            <a:rPr lang="id-ID" sz="2000" i="1">
                              <a:latin typeface="Cambria Math" panose="02040503050406030204" pitchFamily="18" charset="0"/>
                            </a:rPr>
                          </m:ctrlPr>
                        </m:sSubPr>
                        <m:e>
                          <m:r>
                            <a:rPr lang="id-ID" sz="2000" i="1">
                              <a:latin typeface="Cambria Math" panose="02040503050406030204" pitchFamily="18" charset="0"/>
                            </a:rPr>
                            <m:t>𝜔</m:t>
                          </m:r>
                        </m:e>
                        <m:sub>
                          <m:r>
                            <a:rPr lang="id-ID" sz="2000" i="1">
                              <a:latin typeface="Cambria Math" panose="02040503050406030204" pitchFamily="18" charset="0"/>
                            </a:rPr>
                            <m:t>𝑚</m:t>
                          </m:r>
                        </m:sub>
                      </m:sSub>
                      <m:sSup>
                        <m:sSupPr>
                          <m:ctrlPr>
                            <a:rPr lang="id-ID" sz="2000" i="1">
                              <a:latin typeface="Cambria Math" panose="02040503050406030204" pitchFamily="18" charset="0"/>
                            </a:rPr>
                          </m:ctrlPr>
                        </m:sSupPr>
                        <m:e>
                          <m:r>
                            <a:rPr lang="id-ID" sz="2000" i="1">
                              <a:latin typeface="Cambria Math" panose="02040503050406030204" pitchFamily="18" charset="0"/>
                            </a:rPr>
                            <m:t>𝑏</m:t>
                          </m:r>
                        </m:e>
                        <m:sup>
                          <m:r>
                            <a:rPr lang="id-ID" sz="2000" i="1">
                              <a:latin typeface="Cambria Math" panose="02040503050406030204" pitchFamily="18" charset="0"/>
                            </a:rPr>
                            <m:t>+</m:t>
                          </m:r>
                        </m:sup>
                      </m:sSup>
                      <m:r>
                        <a:rPr lang="id-ID" sz="2000" i="1">
                          <a:latin typeface="Cambria Math" panose="02040503050406030204" pitchFamily="18" charset="0"/>
                        </a:rPr>
                        <m:t>𝑏</m:t>
                      </m:r>
                      <m:r>
                        <a:rPr lang="id-ID" sz="2000" i="1">
                          <a:latin typeface="Cambria Math" panose="02040503050406030204" pitchFamily="18" charset="0"/>
                        </a:rPr>
                        <m:t>+</m:t>
                      </m:r>
                      <m:r>
                        <a:rPr lang="id-ID" sz="2000" i="1">
                          <a:latin typeface="Cambria Math" panose="02040503050406030204" pitchFamily="18" charset="0"/>
                        </a:rPr>
                        <m:t>𝑔</m:t>
                      </m:r>
                      <m:sSup>
                        <m:sSupPr>
                          <m:ctrlPr>
                            <a:rPr lang="id-ID" sz="2000" i="1">
                              <a:latin typeface="Cambria Math" panose="02040503050406030204" pitchFamily="18" charset="0"/>
                            </a:rPr>
                          </m:ctrlPr>
                        </m:sSupPr>
                        <m:e>
                          <m:r>
                            <a:rPr lang="id-ID" sz="2000" i="1">
                              <a:latin typeface="Cambria Math" panose="02040503050406030204" pitchFamily="18" charset="0"/>
                            </a:rPr>
                            <m:t>𝑎</m:t>
                          </m:r>
                        </m:e>
                        <m:sup>
                          <m:r>
                            <a:rPr lang="id-ID" sz="2000" i="1">
                              <a:latin typeface="Cambria Math" panose="02040503050406030204" pitchFamily="18" charset="0"/>
                            </a:rPr>
                            <m:t>+</m:t>
                          </m:r>
                        </m:sup>
                      </m:sSup>
                      <m:r>
                        <a:rPr lang="id-ID" sz="2000" i="1">
                          <a:latin typeface="Cambria Math" panose="02040503050406030204" pitchFamily="18" charset="0"/>
                        </a:rPr>
                        <m:t>𝑎</m:t>
                      </m:r>
                      <m:d>
                        <m:dPr>
                          <m:ctrlPr>
                            <a:rPr lang="id-ID" sz="2000" i="1">
                              <a:latin typeface="Cambria Math" panose="02040503050406030204" pitchFamily="18" charset="0"/>
                            </a:rPr>
                          </m:ctrlPr>
                        </m:dPr>
                        <m:e>
                          <m:sSup>
                            <m:sSupPr>
                              <m:ctrlPr>
                                <a:rPr lang="id-ID" sz="2000" i="1">
                                  <a:latin typeface="Cambria Math" panose="02040503050406030204" pitchFamily="18" charset="0"/>
                                </a:rPr>
                              </m:ctrlPr>
                            </m:sSupPr>
                            <m:e>
                              <m:r>
                                <a:rPr lang="id-ID" sz="2000" i="1">
                                  <a:latin typeface="Cambria Math" panose="02040503050406030204" pitchFamily="18" charset="0"/>
                                </a:rPr>
                                <m:t>𝑏</m:t>
                              </m:r>
                            </m:e>
                            <m:sup>
                              <m:r>
                                <a:rPr lang="id-ID" sz="2000" i="1">
                                  <a:latin typeface="Cambria Math" panose="02040503050406030204" pitchFamily="18" charset="0"/>
                                </a:rPr>
                                <m:t>+</m:t>
                              </m:r>
                            </m:sup>
                          </m:sSup>
                          <m:r>
                            <a:rPr lang="id-ID" sz="2000" i="1">
                              <a:latin typeface="Cambria Math" panose="02040503050406030204" pitchFamily="18" charset="0"/>
                            </a:rPr>
                            <m:t>+</m:t>
                          </m:r>
                          <m:r>
                            <a:rPr lang="id-ID" sz="2000" i="1">
                              <a:latin typeface="Cambria Math" panose="02040503050406030204" pitchFamily="18" charset="0"/>
                            </a:rPr>
                            <m:t>𝑏</m:t>
                          </m:r>
                        </m:e>
                      </m:d>
                    </m:oMath>
                  </m:oMathPara>
                </a14:m>
                <a:endParaRPr lang="id-ID" sz="2000" dirty="0">
                  <a:latin typeface="Arial Narrow" panose="020B0606020202030204" pitchFamily="34" charset="0"/>
                </a:endParaRPr>
              </a:p>
              <a:p>
                <a:pPr marL="0" indent="0">
                  <a:lnSpc>
                    <a:spcPct val="150000"/>
                  </a:lnSpc>
                  <a:spcBef>
                    <a:spcPts val="0"/>
                  </a:spcBef>
                  <a:buNone/>
                </a:pPr>
                <a:r>
                  <a:rPr lang="id-ID" sz="2000" dirty="0" err="1">
                    <a:latin typeface="Arial Narrow" panose="020B0606020202030204" pitchFamily="34" charset="0"/>
                  </a:rPr>
                  <a:t>Dimana</a:t>
                </a:r>
                <a:r>
                  <a:rPr lang="id-ID" sz="2000" dirty="0">
                    <a:latin typeface="Arial Narrow" panose="020B0606020202030204" pitchFamily="34" charset="0"/>
                  </a:rPr>
                  <a:t> </a:t>
                </a:r>
                <a14:m>
                  <m:oMath xmlns:m="http://schemas.openxmlformats.org/officeDocument/2006/math">
                    <m: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𝐿</m:t>
                        </m:r>
                      </m:sub>
                    </m:sSub>
                    <m:r>
                      <a:rPr lang="id-ID" sz="2000" b="0" i="1" smtClean="0">
                        <a:latin typeface="Cambria Math" panose="02040503050406030204" pitchFamily="18" charset="0"/>
                      </a:rPr>
                      <m:t>−</m:t>
                    </m:r>
                    <m:sSub>
                      <m:sSubPr>
                        <m:ctrlPr>
                          <a:rPr lang="id-ID" sz="2000" b="0" i="1" smtClean="0">
                            <a:latin typeface="Cambria Math" panose="02040503050406030204" pitchFamily="18" charset="0"/>
                          </a:rPr>
                        </m:ctrlPr>
                      </m:sSubPr>
                      <m:e>
                        <m:r>
                          <a:rPr lang="id-ID" sz="2000" b="0" i="1" smtClean="0">
                            <a:latin typeface="Cambria Math" panose="02040503050406030204" pitchFamily="18" charset="0"/>
                          </a:rPr>
                          <m:t>𝜔</m:t>
                        </m:r>
                      </m:e>
                      <m:sub>
                        <m:r>
                          <a:rPr lang="id-ID" sz="2000" b="0" i="1" smtClean="0">
                            <a:latin typeface="Cambria Math" panose="02040503050406030204" pitchFamily="18" charset="0"/>
                          </a:rPr>
                          <m:t>𝑐</m:t>
                        </m:r>
                      </m:sub>
                    </m:sSub>
                  </m:oMath>
                </a14:m>
                <a:r>
                  <a:rPr lang="id-ID" sz="2000" dirty="0">
                    <a:latin typeface="Arial Narrow" panose="020B0606020202030204" pitchFamily="34" charset="0"/>
                  </a:rPr>
                  <a:t> merupakan </a:t>
                </a:r>
                <a:r>
                  <a:rPr lang="id-ID" sz="2000" i="1" dirty="0" err="1">
                    <a:latin typeface="Arial Narrow" panose="020B0606020202030204" pitchFamily="34" charset="0"/>
                  </a:rPr>
                  <a:t>detuning</a:t>
                </a:r>
                <a:r>
                  <a:rPr lang="id-ID" sz="2000" i="1" dirty="0">
                    <a:latin typeface="Arial Narrow" panose="020B0606020202030204" pitchFamily="34" charset="0"/>
                  </a:rPr>
                  <a:t> </a:t>
                </a:r>
                <a:r>
                  <a:rPr lang="id-ID" sz="2000" i="1" dirty="0" err="1">
                    <a:latin typeface="Arial Narrow" panose="020B0606020202030204" pitchFamily="34" charset="0"/>
                  </a:rPr>
                  <a:t>input</a:t>
                </a:r>
                <a:r>
                  <a:rPr lang="id-ID" sz="2000" i="1" dirty="0">
                    <a:latin typeface="Arial Narrow" panose="020B0606020202030204" pitchFamily="34" charset="0"/>
                  </a:rPr>
                  <a:t> </a:t>
                </a:r>
                <a:r>
                  <a:rPr lang="id-ID" sz="2000" i="1" dirty="0" err="1">
                    <a:latin typeface="Arial Narrow" panose="020B0606020202030204" pitchFamily="34" charset="0"/>
                  </a:rPr>
                  <a:t>cavity</a:t>
                </a:r>
                <a:endParaRPr lang="id-ID" sz="2000" dirty="0">
                  <a:latin typeface="Arial Narrow" panose="020B0606020202030204" pitchFamily="34" charset="0"/>
                </a:endParaRPr>
              </a:p>
            </p:txBody>
          </p:sp>
        </mc:Choice>
        <mc:Fallback xmlns="">
          <p:sp>
            <p:nvSpPr>
              <p:cNvPr id="3" name="Tampungan Konten 2">
                <a:extLst>
                  <a:ext uri="{FF2B5EF4-FFF2-40B4-BE49-F238E27FC236}">
                    <a16:creationId xmlns:a16="http://schemas.microsoft.com/office/drawing/2014/main" id="{33DF1979-8316-9202-D146-C9C6D156D7FE}"/>
                  </a:ext>
                </a:extLst>
              </p:cNvPr>
              <p:cNvSpPr>
                <a:spLocks noGrp="1" noRot="1" noChangeAspect="1" noMove="1" noResize="1" noEditPoints="1" noAdjustHandles="1" noChangeArrowheads="1" noChangeShapeType="1" noTextEdit="1"/>
              </p:cNvSpPr>
              <p:nvPr>
                <p:ph idx="1"/>
              </p:nvPr>
            </p:nvSpPr>
            <p:spPr>
              <a:xfrm>
                <a:off x="838199" y="1859797"/>
                <a:ext cx="10265228" cy="4317166"/>
              </a:xfrm>
              <a:blipFill>
                <a:blip r:embed="rId2"/>
                <a:stretch>
                  <a:fillRect l="-534"/>
                </a:stretch>
              </a:blipFill>
            </p:spPr>
            <p:txBody>
              <a:bodyPr/>
              <a:lstStyle/>
              <a:p>
                <a:r>
                  <a:rPr lang="en-ID">
                    <a:noFill/>
                  </a:rPr>
                  <a:t> </a:t>
                </a:r>
              </a:p>
            </p:txBody>
          </p:sp>
        </mc:Fallback>
      </mc:AlternateContent>
    </p:spTree>
    <p:extLst>
      <p:ext uri="{BB962C8B-B14F-4D97-AF65-F5344CB8AC3E}">
        <p14:creationId xmlns:p14="http://schemas.microsoft.com/office/powerpoint/2010/main" val="412932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7BDE0AC9-27F4-6679-1395-658C6912CF25}"/>
              </a:ext>
            </a:extLst>
          </p:cNvPr>
          <p:cNvSpPr>
            <a:spLocks noGrp="1"/>
          </p:cNvSpPr>
          <p:nvPr>
            <p:ph type="title"/>
          </p:nvPr>
        </p:nvSpPr>
        <p:spPr>
          <a:xfrm>
            <a:off x="5080216" y="1076324"/>
            <a:ext cx="6272784" cy="1535051"/>
          </a:xfrm>
        </p:spPr>
        <p:txBody>
          <a:bodyPr anchor="b">
            <a:normAutofit/>
          </a:bodyPr>
          <a:lstStyle/>
          <a:p>
            <a:r>
              <a:rPr lang="id-ID" sz="5200"/>
              <a:t>Quest Senin 6 November 2023</a:t>
            </a:r>
            <a:endParaRPr lang="en-ID" sz="5200"/>
          </a:p>
        </p:txBody>
      </p:sp>
      <p:pic>
        <p:nvPicPr>
          <p:cNvPr id="5" name="Picture 4" descr="Dedaunan musim gugur jatuh dari pohon">
            <a:extLst>
              <a:ext uri="{FF2B5EF4-FFF2-40B4-BE49-F238E27FC236}">
                <a16:creationId xmlns:a16="http://schemas.microsoft.com/office/drawing/2014/main" id="{46FF8914-0CDE-C8BA-6179-1AD5D66F81CE}"/>
              </a:ext>
            </a:extLst>
          </p:cNvPr>
          <p:cNvPicPr>
            <a:picLocks noChangeAspect="1"/>
          </p:cNvPicPr>
          <p:nvPr/>
        </p:nvPicPr>
        <p:blipFill rotWithShape="1">
          <a:blip r:embed="rId2"/>
          <a:srcRect l="24841" r="31308"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86F0995A-CDCB-0BC4-303C-7CFE36BF91BF}"/>
                  </a:ext>
                </a:extLst>
              </p:cNvPr>
              <p:cNvSpPr>
                <a:spLocks noGrp="1"/>
              </p:cNvSpPr>
              <p:nvPr>
                <p:ph idx="1"/>
              </p:nvPr>
            </p:nvSpPr>
            <p:spPr>
              <a:xfrm>
                <a:off x="5080216" y="3351276"/>
                <a:ext cx="6272784" cy="2825686"/>
              </a:xfrm>
            </p:spPr>
            <p:txBody>
              <a:bodyPr>
                <a:normAutofit/>
              </a:bodyPr>
              <a:lstStyle/>
              <a:p>
                <a:r>
                  <a:rPr lang="id-ID" sz="2200" dirty="0"/>
                  <a:t>Cari unit dari </a:t>
                </a:r>
                <a:r>
                  <a:rPr lang="id-ID" sz="2200" dirty="0" err="1"/>
                  <a:t>sensitivity</a:t>
                </a:r>
                <a:r>
                  <a:rPr lang="id-ID" sz="2200" dirty="0"/>
                  <a:t> kenapa </a:t>
                </a:r>
                <a14:m>
                  <m:oMath xmlns:m="http://schemas.openxmlformats.org/officeDocument/2006/math">
                    <m:rad>
                      <m:radPr>
                        <m:degHide m:val="on"/>
                        <m:ctrlPr>
                          <a:rPr lang="id-ID" sz="2200" b="0" i="1">
                            <a:latin typeface="Cambria Math" panose="02040503050406030204" pitchFamily="18" charset="0"/>
                          </a:rPr>
                        </m:ctrlPr>
                      </m:radPr>
                      <m:deg/>
                      <m:e>
                        <m:r>
                          <a:rPr lang="id-ID" sz="2200" b="0" i="1">
                            <a:latin typeface="Cambria Math" panose="02040503050406030204" pitchFamily="18" charset="0"/>
                          </a:rPr>
                          <m:t>𝐻𝑧</m:t>
                        </m:r>
                      </m:e>
                    </m:rad>
                    <m:r>
                      <a:rPr lang="id-ID" sz="2200" b="0" i="1" smtClean="0">
                        <a:latin typeface="Cambria Math" panose="02040503050406030204" pitchFamily="18" charset="0"/>
                      </a:rPr>
                      <m:t> </m:t>
                    </m:r>
                    <m:r>
                      <a:rPr lang="id-ID" sz="2200" b="0" i="1">
                        <a:latin typeface="Cambria Math" panose="02040503050406030204" pitchFamily="18" charset="0"/>
                      </a:rPr>
                      <m:t> </m:t>
                    </m:r>
                    <m:r>
                      <a:rPr lang="id-ID" sz="2200" b="0" i="1" smtClean="0">
                        <a:latin typeface="Cambria Math" panose="02040503050406030204" pitchFamily="18" charset="0"/>
                      </a:rPr>
                      <m:t> </m:t>
                    </m:r>
                    <m:r>
                      <a:rPr lang="id-ID" sz="2200" b="0" i="1" smtClean="0">
                        <a:latin typeface="Cambria Math" panose="02040503050406030204" pitchFamily="18" charset="0"/>
                      </a:rPr>
                      <m:t>𝑐h𝑒𝑐𝑘</m:t>
                    </m:r>
                  </m:oMath>
                </a14:m>
                <a:endParaRPr lang="id-ID" sz="2200" dirty="0"/>
              </a:p>
              <a:p>
                <a:r>
                  <a:rPr lang="id-ID" sz="2200" dirty="0"/>
                  <a:t>Memahami persamaan </a:t>
                </a:r>
                <a:r>
                  <a:rPr lang="id-ID" sz="2200" dirty="0" err="1"/>
                  <a:t>Langevin</a:t>
                </a:r>
                <a:r>
                  <a:rPr lang="id-ID" sz="2200" dirty="0"/>
                  <a:t> </a:t>
                </a:r>
                <a14:m>
                  <m:oMath xmlns:m="http://schemas.openxmlformats.org/officeDocument/2006/math">
                    <m:r>
                      <a:rPr lang="id-ID" sz="2200" b="0" i="1" smtClean="0">
                        <a:latin typeface="Cambria Math" panose="02040503050406030204" pitchFamily="18" charset="0"/>
                      </a:rPr>
                      <m:t>𝑛𝑜𝑡</m:t>
                    </m:r>
                    <m:r>
                      <a:rPr lang="id-ID" sz="2200" b="0" i="1" smtClean="0">
                        <a:latin typeface="Cambria Math" panose="02040503050406030204" pitchFamily="18" charset="0"/>
                      </a:rPr>
                      <m:t> </m:t>
                    </m:r>
                    <m:r>
                      <a:rPr lang="id-ID" sz="2200" b="0" i="1" smtClean="0">
                        <a:latin typeface="Cambria Math" panose="02040503050406030204" pitchFamily="18" charset="0"/>
                      </a:rPr>
                      <m:t>𝑦𝑒𝑡</m:t>
                    </m:r>
                  </m:oMath>
                </a14:m>
                <a:endParaRPr lang="id-ID" sz="2200" dirty="0"/>
              </a:p>
            </p:txBody>
          </p:sp>
        </mc:Choice>
        <mc:Fallback xmlns="">
          <p:sp>
            <p:nvSpPr>
              <p:cNvPr id="3" name="Tampungan Konten 2">
                <a:extLst>
                  <a:ext uri="{FF2B5EF4-FFF2-40B4-BE49-F238E27FC236}">
                    <a16:creationId xmlns:a16="http://schemas.microsoft.com/office/drawing/2014/main" id="{86F0995A-CDCB-0BC4-303C-7CFE36BF91BF}"/>
                  </a:ext>
                </a:extLst>
              </p:cNvPr>
              <p:cNvSpPr>
                <a:spLocks noGrp="1" noRot="1" noChangeAspect="1" noMove="1" noResize="1" noEditPoints="1" noAdjustHandles="1" noChangeArrowheads="1" noChangeShapeType="1" noTextEdit="1"/>
              </p:cNvSpPr>
              <p:nvPr>
                <p:ph idx="1"/>
              </p:nvPr>
            </p:nvSpPr>
            <p:spPr>
              <a:xfrm>
                <a:off x="5080216" y="3351276"/>
                <a:ext cx="6272784" cy="2825686"/>
              </a:xfrm>
              <a:blipFill>
                <a:blip r:embed="rId3"/>
                <a:stretch>
                  <a:fillRect l="-1069" t="-1728"/>
                </a:stretch>
              </a:blipFill>
            </p:spPr>
            <p:txBody>
              <a:bodyPr/>
              <a:lstStyle/>
              <a:p>
                <a:r>
                  <a:rPr lang="en-ID">
                    <a:noFill/>
                  </a:rPr>
                  <a:t> </a:t>
                </a:r>
              </a:p>
            </p:txBody>
          </p:sp>
        </mc:Fallback>
      </mc:AlternateContent>
    </p:spTree>
    <p:extLst>
      <p:ext uri="{BB962C8B-B14F-4D97-AF65-F5344CB8AC3E}">
        <p14:creationId xmlns:p14="http://schemas.microsoft.com/office/powerpoint/2010/main" val="233276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0997" y="381001"/>
            <a:ext cx="6858001" cy="6095995"/>
          </a:xfrm>
          <a:prstGeom prst="rect">
            <a:avLst/>
          </a:prstGeom>
          <a:ln>
            <a:noFill/>
          </a:ln>
          <a:effectLst>
            <a:outerShdw blurRad="381000" dist="101600" sx="99000" sy="990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76DE215A-82C1-090D-1252-AFED9B2344A7}"/>
              </a:ext>
            </a:extLst>
          </p:cNvPr>
          <p:cNvSpPr>
            <a:spLocks noGrp="1"/>
          </p:cNvSpPr>
          <p:nvPr>
            <p:ph type="title"/>
          </p:nvPr>
        </p:nvSpPr>
        <p:spPr>
          <a:xfrm>
            <a:off x="707413" y="4544704"/>
            <a:ext cx="4792635" cy="1811645"/>
          </a:xfrm>
        </p:spPr>
        <p:txBody>
          <a:bodyPr anchor="ctr">
            <a:normAutofit/>
          </a:bodyPr>
          <a:lstStyle/>
          <a:p>
            <a:r>
              <a:rPr lang="id-ID" sz="4000" dirty="0" err="1">
                <a:latin typeface="Arial" panose="020B0604020202020204" pitchFamily="34" charset="0"/>
                <a:cs typeface="Arial" panose="020B0604020202020204" pitchFamily="34" charset="0"/>
              </a:rPr>
              <a:t>Quest</a:t>
            </a:r>
            <a:r>
              <a:rPr lang="id-ID" sz="4000" dirty="0">
                <a:latin typeface="Arial" panose="020B0604020202020204" pitchFamily="34" charset="0"/>
                <a:cs typeface="Arial" panose="020B0604020202020204" pitchFamily="34" charset="0"/>
              </a:rPr>
              <a:t> Utama</a:t>
            </a:r>
            <a:br>
              <a:rPr lang="id-ID" sz="4000" dirty="0">
                <a:latin typeface="Arial" panose="020B0604020202020204" pitchFamily="34" charset="0"/>
                <a:cs typeface="Arial" panose="020B0604020202020204" pitchFamily="34" charset="0"/>
              </a:rPr>
            </a:br>
            <a:r>
              <a:rPr lang="id-ID" sz="4000" dirty="0">
                <a:latin typeface="Arial" panose="020B0604020202020204" pitchFamily="34" charset="0"/>
                <a:cs typeface="Arial" panose="020B0604020202020204" pitchFamily="34" charset="0"/>
              </a:rPr>
              <a:t>Kamis, 2 November 2023</a:t>
            </a:r>
            <a:endParaRPr lang="en-ID" sz="4000" dirty="0">
              <a:latin typeface="Arial" panose="020B0604020202020204" pitchFamily="34" charset="0"/>
              <a:cs typeface="Arial" panose="020B0604020202020204" pitchFamily="34" charset="0"/>
            </a:endParaRPr>
          </a:p>
        </p:txBody>
      </p:sp>
      <p:pic>
        <p:nvPicPr>
          <p:cNvPr id="5" name="Picture 4" descr="Gulungan handuk pantai">
            <a:extLst>
              <a:ext uri="{FF2B5EF4-FFF2-40B4-BE49-F238E27FC236}">
                <a16:creationId xmlns:a16="http://schemas.microsoft.com/office/drawing/2014/main" id="{FC916369-E6A4-DF63-68BD-8EF3F5E0A846}"/>
              </a:ext>
            </a:extLst>
          </p:cNvPr>
          <p:cNvPicPr>
            <a:picLocks noChangeAspect="1"/>
          </p:cNvPicPr>
          <p:nvPr/>
        </p:nvPicPr>
        <p:blipFill rotWithShape="1">
          <a:blip r:embed="rId2"/>
          <a:srcRect r="1110" b="-1"/>
          <a:stretch/>
        </p:blipFill>
        <p:spPr>
          <a:xfrm>
            <a:off x="-1" y="10"/>
            <a:ext cx="6096001" cy="4114790"/>
          </a:xfrm>
          <a:prstGeom prst="rect">
            <a:avLst/>
          </a:prstGeom>
        </p:spPr>
      </p:pic>
      <p:sp>
        <p:nvSpPr>
          <p:cNvPr id="3" name="Tampungan Konten 2">
            <a:extLst>
              <a:ext uri="{FF2B5EF4-FFF2-40B4-BE49-F238E27FC236}">
                <a16:creationId xmlns:a16="http://schemas.microsoft.com/office/drawing/2014/main" id="{467E2D01-544B-A4AA-B35B-8F5DEFDBB493}"/>
              </a:ext>
            </a:extLst>
          </p:cNvPr>
          <p:cNvSpPr>
            <a:spLocks noGrp="1"/>
          </p:cNvSpPr>
          <p:nvPr>
            <p:ph idx="1"/>
          </p:nvPr>
        </p:nvSpPr>
        <p:spPr>
          <a:xfrm>
            <a:off x="6803410" y="691912"/>
            <a:ext cx="4585646" cy="5474173"/>
          </a:xfrm>
        </p:spPr>
        <p:txBody>
          <a:bodyPr anchor="ctr">
            <a:normAutofit/>
          </a:bodyPr>
          <a:lstStyle/>
          <a:p>
            <a:pPr algn="just"/>
            <a:r>
              <a:rPr lang="id-ID" sz="2200" dirty="0">
                <a:latin typeface="Arial Narrow" panose="020B0606020202030204" pitchFamily="34" charset="0"/>
              </a:rPr>
              <a:t>Bikin presentasi </a:t>
            </a:r>
            <a:r>
              <a:rPr lang="id-ID" sz="2200" dirty="0" err="1">
                <a:latin typeface="Arial Narrow" panose="020B0606020202030204" pitchFamily="34" charset="0"/>
              </a:rPr>
              <a:t>paper</a:t>
            </a:r>
            <a:r>
              <a:rPr lang="id-ID" sz="2200" dirty="0">
                <a:latin typeface="Arial Narrow" panose="020B0606020202030204" pitchFamily="34" charset="0"/>
              </a:rPr>
              <a:t> </a:t>
            </a:r>
            <a:r>
              <a:rPr lang="id-ID" sz="2200" dirty="0" err="1">
                <a:latin typeface="Arial Narrow" panose="020B0606020202030204" pitchFamily="34" charset="0"/>
              </a:rPr>
              <a:t>review</a:t>
            </a:r>
            <a:r>
              <a:rPr lang="id-ID" sz="2200" dirty="0">
                <a:latin typeface="Arial Narrow" panose="020B0606020202030204" pitchFamily="34" charset="0"/>
              </a:rPr>
              <a:t> </a:t>
            </a:r>
            <a:r>
              <a:rPr lang="id-ID" sz="2200" dirty="0" err="1">
                <a:latin typeface="Arial Narrow" panose="020B0606020202030204" pitchFamily="34" charset="0"/>
              </a:rPr>
              <a:t>Cavity</a:t>
            </a:r>
            <a:r>
              <a:rPr lang="id-ID" sz="2200" dirty="0">
                <a:latin typeface="Arial Narrow" panose="020B0606020202030204" pitchFamily="34" charset="0"/>
              </a:rPr>
              <a:t> </a:t>
            </a:r>
            <a:r>
              <a:rPr lang="id-ID" sz="2200" dirty="0" err="1">
                <a:latin typeface="Arial Narrow" panose="020B0606020202030204" pitchFamily="34" charset="0"/>
              </a:rPr>
              <a:t>optomechanical</a:t>
            </a:r>
            <a:r>
              <a:rPr lang="id-ID" sz="2200" dirty="0">
                <a:latin typeface="Arial Narrow" panose="020B0606020202030204" pitchFamily="34" charset="0"/>
              </a:rPr>
              <a:t> </a:t>
            </a:r>
            <a:r>
              <a:rPr lang="id-ID" sz="2200" dirty="0" err="1">
                <a:latin typeface="Arial Narrow" panose="020B0606020202030204" pitchFamily="34" charset="0"/>
              </a:rPr>
              <a:t>sensing</a:t>
            </a:r>
            <a:r>
              <a:rPr lang="id-ID" sz="2200" dirty="0">
                <a:latin typeface="Arial Narrow" panose="020B0606020202030204" pitchFamily="34" charset="0"/>
              </a:rPr>
              <a:t> </a:t>
            </a:r>
            <a:r>
              <a:rPr lang="id-ID" sz="2200" dirty="0" err="1">
                <a:latin typeface="Arial Narrow" panose="020B0606020202030204" pitchFamily="34" charset="0"/>
              </a:rPr>
              <a:t>BeibeiLi</a:t>
            </a:r>
            <a:endParaRPr lang="id-ID" sz="2200" dirty="0">
              <a:latin typeface="Arial Narrow" panose="020B0606020202030204" pitchFamily="34" charset="0"/>
            </a:endParaRPr>
          </a:p>
          <a:p>
            <a:pPr algn="just"/>
            <a:r>
              <a:rPr lang="id-ID" sz="2200" dirty="0">
                <a:latin typeface="Arial Narrow" panose="020B0606020202030204" pitchFamily="34" charset="0"/>
              </a:rPr>
              <a:t>Mencari </a:t>
            </a:r>
            <a:r>
              <a:rPr lang="id-ID" sz="2200" dirty="0" err="1">
                <a:latin typeface="Arial Narrow" panose="020B0606020202030204" pitchFamily="34" charset="0"/>
              </a:rPr>
              <a:t>Hamiltonian</a:t>
            </a:r>
            <a:r>
              <a:rPr lang="id-ID" sz="2200" dirty="0">
                <a:latin typeface="Arial Narrow" panose="020B0606020202030204" pitchFamily="34" charset="0"/>
              </a:rPr>
              <a:t> inti yang akan digunakan</a:t>
            </a:r>
          </a:p>
          <a:p>
            <a:pPr algn="just"/>
            <a:r>
              <a:rPr lang="id-ID" sz="2200" dirty="0">
                <a:latin typeface="Arial Narrow" panose="020B0606020202030204" pitchFamily="34" charset="0"/>
              </a:rPr>
              <a:t>Mencari parameter untuk </a:t>
            </a:r>
            <a:r>
              <a:rPr lang="id-ID" sz="2200" i="1" dirty="0" err="1">
                <a:latin typeface="Arial Narrow" panose="020B0606020202030204" pitchFamily="34" charset="0"/>
              </a:rPr>
              <a:t>earhquake</a:t>
            </a:r>
            <a:r>
              <a:rPr lang="id-ID" sz="2200" dirty="0">
                <a:latin typeface="Arial Narrow" panose="020B0606020202030204" pitchFamily="34" charset="0"/>
              </a:rPr>
              <a:t> apa saja variabel yang dibutuhkan dan limitnya.</a:t>
            </a:r>
          </a:p>
          <a:p>
            <a:pPr algn="just"/>
            <a:r>
              <a:rPr lang="id-ID" sz="2200" dirty="0">
                <a:latin typeface="Arial Narrow" panose="020B0606020202030204" pitchFamily="34" charset="0"/>
              </a:rPr>
              <a:t>Dengan emisi kuantum, jika memberikan efek mekanik pada suatu material akan menghasilkan transisi atau relaksasi dari muatan sehingga mereka rekombinasi, cari tahu kenapa cahayanya spesifik karena material pasti punya pengaruh.</a:t>
            </a:r>
          </a:p>
          <a:p>
            <a:pPr algn="just"/>
            <a:r>
              <a:rPr lang="id-ID" sz="2200" dirty="0">
                <a:latin typeface="Arial Narrow" panose="020B0606020202030204" pitchFamily="34" charset="0"/>
              </a:rPr>
              <a:t>Pelajari </a:t>
            </a:r>
            <a:r>
              <a:rPr lang="id-ID" sz="2200" dirty="0" err="1">
                <a:latin typeface="Arial Narrow" panose="020B0606020202030204" pitchFamily="34" charset="0"/>
              </a:rPr>
              <a:t>paper</a:t>
            </a:r>
            <a:r>
              <a:rPr lang="id-ID" sz="2200" dirty="0">
                <a:latin typeface="Arial Narrow" panose="020B0606020202030204" pitchFamily="34" charset="0"/>
              </a:rPr>
              <a:t> </a:t>
            </a:r>
            <a:r>
              <a:rPr lang="id-ID" sz="2200" i="1" dirty="0" err="1">
                <a:latin typeface="Arial Narrow" panose="020B0606020202030204" pitchFamily="34" charset="0"/>
              </a:rPr>
              <a:t>magnetic</a:t>
            </a:r>
            <a:r>
              <a:rPr lang="id-ID" sz="2200" i="1" dirty="0">
                <a:latin typeface="Arial Narrow" panose="020B0606020202030204" pitchFamily="34" charset="0"/>
              </a:rPr>
              <a:t> </a:t>
            </a:r>
            <a:r>
              <a:rPr lang="id-ID" sz="2200" i="1" dirty="0" err="1">
                <a:latin typeface="Arial Narrow" panose="020B0606020202030204" pitchFamily="34" charset="0"/>
              </a:rPr>
              <a:t>proximity</a:t>
            </a:r>
            <a:r>
              <a:rPr lang="id-ID" sz="2200" i="1" dirty="0">
                <a:latin typeface="Arial Narrow" panose="020B0606020202030204" pitchFamily="34" charset="0"/>
              </a:rPr>
              <a:t> </a:t>
            </a:r>
            <a:r>
              <a:rPr lang="id-ID" sz="2200" i="1" dirty="0" err="1">
                <a:latin typeface="Arial Narrow" panose="020B0606020202030204" pitchFamily="34" charset="0"/>
              </a:rPr>
              <a:t>boosts</a:t>
            </a:r>
            <a:r>
              <a:rPr lang="id-ID" sz="2200" i="1" dirty="0">
                <a:latin typeface="Arial Narrow" panose="020B0606020202030204" pitchFamily="34" charset="0"/>
              </a:rPr>
              <a:t> </a:t>
            </a:r>
            <a:r>
              <a:rPr lang="id-ID" sz="2200" i="1" dirty="0" err="1">
                <a:latin typeface="Arial Narrow" panose="020B0606020202030204" pitchFamily="34" charset="0"/>
              </a:rPr>
              <a:t>chiral</a:t>
            </a:r>
            <a:r>
              <a:rPr lang="id-ID" sz="2200" i="1" dirty="0">
                <a:latin typeface="Arial Narrow" panose="020B0606020202030204" pitchFamily="34" charset="0"/>
              </a:rPr>
              <a:t> </a:t>
            </a:r>
            <a:r>
              <a:rPr lang="id-ID" sz="2200" i="1" dirty="0" err="1">
                <a:latin typeface="Arial Narrow" panose="020B0606020202030204" pitchFamily="34" charset="0"/>
              </a:rPr>
              <a:t>quantum</a:t>
            </a:r>
            <a:r>
              <a:rPr lang="id-ID" sz="2200" i="1" dirty="0">
                <a:latin typeface="Arial Narrow" panose="020B0606020202030204" pitchFamily="34" charset="0"/>
              </a:rPr>
              <a:t> </a:t>
            </a:r>
            <a:r>
              <a:rPr lang="id-ID" sz="2200" i="1" dirty="0" err="1">
                <a:latin typeface="Arial Narrow" panose="020B0606020202030204" pitchFamily="34" charset="0"/>
              </a:rPr>
              <a:t>emission</a:t>
            </a:r>
            <a:r>
              <a:rPr lang="id-ID" sz="2200" dirty="0">
                <a:latin typeface="Arial Narrow" panose="020B0606020202030204" pitchFamily="34" charset="0"/>
              </a:rPr>
              <a:t> </a:t>
            </a:r>
            <a:r>
              <a:rPr lang="id-ID" sz="2200" dirty="0" err="1">
                <a:latin typeface="Arial Narrow" panose="020B0606020202030204" pitchFamily="34" charset="0"/>
              </a:rPr>
              <a:t>Xiling</a:t>
            </a:r>
            <a:r>
              <a:rPr lang="id-ID" sz="2200" dirty="0">
                <a:latin typeface="Arial Narrow" panose="020B0606020202030204" pitchFamily="34" charset="0"/>
              </a:rPr>
              <a:t> 2023</a:t>
            </a:r>
            <a:endParaRPr lang="en-ID" sz="2200" dirty="0">
              <a:latin typeface="Arial Narrow" panose="020B0606020202030204" pitchFamily="34" charset="0"/>
            </a:endParaRPr>
          </a:p>
        </p:txBody>
      </p:sp>
    </p:spTree>
    <p:extLst>
      <p:ext uri="{BB962C8B-B14F-4D97-AF65-F5344CB8AC3E}">
        <p14:creationId xmlns:p14="http://schemas.microsoft.com/office/powerpoint/2010/main" val="445009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12AC23-F046-4DC5-9B92-07CA6CC7C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75AAFE7-143D-45AC-B616-09521E0F5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5DB72-E109-4D37-B6DD-C328D5397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C34EE77-74D1-42B4-801B-40B35A68C1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5" name="Oval 14">
              <a:extLst>
                <a:ext uri="{FF2B5EF4-FFF2-40B4-BE49-F238E27FC236}">
                  <a16:creationId xmlns:a16="http://schemas.microsoft.com/office/drawing/2014/main" id="{12152B4E-1BCF-43D1-814C-F560CEB52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5486774-B7FC-480F-9AAF-9F55F4C436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8FA6A4C-BA1F-4EF8-B3BD-F28CB66DE6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BF89DB3-EA73-4FD0-AACB-5FE32C1499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AB203A-25C6-422F-9DB6-C69F0EE9F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74730A1-7A3A-4ACF-965D-A6DCEC7DB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EB2D1A1F-B200-4444-AE01-EFC97AF7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4" y="1042604"/>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70E4CB9D-2256-4786-8DDF-ADFBF3533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180841E3-DFCC-429A-B907-8B06EDB1E9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4698A1-0C53-4620-97E1-B4689288CFD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BDFF7F-BD40-4085-952D-F6EC5908D9D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9CA06-4FE5-44A6-8D40-A9C36449CE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568E6F37-AE05-46BF-A77F-5505926E92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1" name="Straight Connector 30">
              <a:extLst>
                <a:ext uri="{FF2B5EF4-FFF2-40B4-BE49-F238E27FC236}">
                  <a16:creationId xmlns:a16="http://schemas.microsoft.com/office/drawing/2014/main" id="{8D6F5ECB-975C-4A38-BD48-A3C2B38E9E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BF36011-C922-4FD6-B09D-781A87054B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1FD3DC2-6A33-4C9E-B0F5-5D6209717F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4F800E-82BC-4AEF-9F07-7F95C8B8C3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 name="Judul 1">
                <a:extLst>
                  <a:ext uri="{FF2B5EF4-FFF2-40B4-BE49-F238E27FC236}">
                    <a16:creationId xmlns:a16="http://schemas.microsoft.com/office/drawing/2014/main" id="{B535A977-4215-A2C3-8CED-52A270A0F386}"/>
                  </a:ext>
                </a:extLst>
              </p:cNvPr>
              <p:cNvSpPr>
                <a:spLocks noGrp="1"/>
              </p:cNvSpPr>
              <p:nvPr>
                <p:ph type="title"/>
              </p:nvPr>
            </p:nvSpPr>
            <p:spPr>
              <a:xfrm>
                <a:off x="630936" y="630936"/>
                <a:ext cx="4989918" cy="5478640"/>
              </a:xfrm>
              <a:noFill/>
            </p:spPr>
            <p:txBody>
              <a:bodyPr anchor="ctr">
                <a:normAutofit/>
              </a:bodyPr>
              <a:lstStyle/>
              <a:p>
                <a:r>
                  <a:rPr lang="id-ID" sz="4800">
                    <a:solidFill>
                      <a:schemeClr val="bg1"/>
                    </a:solidFill>
                  </a:rPr>
                  <a:t>1. Mengapa unit sensitivity dalam </a:t>
                </a:r>
                <a14:m>
                  <m:oMath xmlns:m="http://schemas.openxmlformats.org/officeDocument/2006/math">
                    <m:r>
                      <m:rPr>
                        <m:sty m:val="p"/>
                      </m:rPr>
                      <a:rPr lang="id-ID" sz="4800" b="0" i="0">
                        <a:solidFill>
                          <a:schemeClr val="bg1"/>
                        </a:solidFill>
                        <a:latin typeface="Cambria Math" panose="02040503050406030204" pitchFamily="18" charset="0"/>
                      </a:rPr>
                      <m:t>m</m:t>
                    </m:r>
                    <m:r>
                      <a:rPr lang="id-ID" sz="4800" b="0" i="0">
                        <a:solidFill>
                          <a:schemeClr val="bg1"/>
                        </a:solidFill>
                        <a:latin typeface="Cambria Math" panose="02040503050406030204" pitchFamily="18" charset="0"/>
                      </a:rPr>
                      <m:t>/</m:t>
                    </m:r>
                    <m:rad>
                      <m:radPr>
                        <m:degHide m:val="on"/>
                        <m:ctrlPr>
                          <a:rPr lang="id-ID" sz="4800" b="0" i="1">
                            <a:solidFill>
                              <a:schemeClr val="bg1"/>
                            </a:solidFill>
                            <a:latin typeface="Cambria Math" panose="02040503050406030204" pitchFamily="18" charset="0"/>
                          </a:rPr>
                        </m:ctrlPr>
                      </m:radPr>
                      <m:deg/>
                      <m:e>
                        <m:r>
                          <a:rPr lang="id-ID" sz="4800" b="0" i="1">
                            <a:solidFill>
                              <a:schemeClr val="bg1"/>
                            </a:solidFill>
                            <a:latin typeface="Cambria Math" panose="02040503050406030204" pitchFamily="18" charset="0"/>
                          </a:rPr>
                          <m:t>𝐻𝑧</m:t>
                        </m:r>
                      </m:e>
                    </m:rad>
                  </m:oMath>
                </a14:m>
                <a:r>
                  <a:rPr lang="id-ID" sz="4800">
                    <a:solidFill>
                      <a:schemeClr val="bg1"/>
                    </a:solidFill>
                  </a:rPr>
                  <a:t>?</a:t>
                </a:r>
                <a:endParaRPr lang="en-ID" sz="4800">
                  <a:solidFill>
                    <a:schemeClr val="bg1"/>
                  </a:solidFill>
                </a:endParaRPr>
              </a:p>
            </p:txBody>
          </p:sp>
        </mc:Choice>
        <mc:Fallback xmlns="">
          <p:sp>
            <p:nvSpPr>
              <p:cNvPr id="2" name="Judul 1">
                <a:extLst>
                  <a:ext uri="{FF2B5EF4-FFF2-40B4-BE49-F238E27FC236}">
                    <a16:creationId xmlns:a16="http://schemas.microsoft.com/office/drawing/2014/main" id="{B535A977-4215-A2C3-8CED-52A270A0F386}"/>
                  </a:ext>
                </a:extLst>
              </p:cNvPr>
              <p:cNvSpPr>
                <a:spLocks noGrp="1" noRot="1" noChangeAspect="1" noMove="1" noResize="1" noEditPoints="1" noAdjustHandles="1" noChangeArrowheads="1" noChangeShapeType="1" noTextEdit="1"/>
              </p:cNvSpPr>
              <p:nvPr>
                <p:ph type="title"/>
              </p:nvPr>
            </p:nvSpPr>
            <p:spPr>
              <a:xfrm>
                <a:off x="630936" y="630936"/>
                <a:ext cx="4989918" cy="5478640"/>
              </a:xfrm>
              <a:blipFill>
                <a:blip r:embed="rId2"/>
                <a:stretch>
                  <a:fillRect l="-5623"/>
                </a:stretch>
              </a:blipFill>
            </p:spPr>
            <p:txBody>
              <a:bodyPr/>
              <a:lstStyle/>
              <a:p>
                <a:r>
                  <a:rPr lang="en-ID">
                    <a:noFill/>
                  </a:rPr>
                  <a:t> </a:t>
                </a:r>
              </a:p>
            </p:txBody>
          </p:sp>
        </mc:Fallback>
      </mc:AlternateContent>
      <p:sp>
        <p:nvSpPr>
          <p:cNvPr id="36" name="Rectangle 35">
            <a:extLst>
              <a:ext uri="{FF2B5EF4-FFF2-40B4-BE49-F238E27FC236}">
                <a16:creationId xmlns:a16="http://schemas.microsoft.com/office/drawing/2014/main" id="{C8D9C5DD-B8B3-46A0-8FBC-EE462F96C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801066" y="497785"/>
            <a:ext cx="5678424" cy="5674840"/>
          </a:xfrm>
          <a:prstGeom prst="rect">
            <a:avLst/>
          </a:prstGeom>
          <a:gradFill flip="none" rotWithShape="1">
            <a:gsLst>
              <a:gs pos="0">
                <a:schemeClr val="tx1">
                  <a:alpha val="20000"/>
                </a:schemeClr>
              </a:gs>
              <a:gs pos="100000">
                <a:schemeClr val="tx1">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9468FE8D-1826-65C7-C88B-E72CA46544E5}"/>
                  </a:ext>
                </a:extLst>
              </p:cNvPr>
              <p:cNvSpPr>
                <a:spLocks noGrp="1"/>
              </p:cNvSpPr>
              <p:nvPr>
                <p:ph idx="1"/>
              </p:nvPr>
            </p:nvSpPr>
            <p:spPr>
              <a:xfrm>
                <a:off x="6041946" y="630936"/>
                <a:ext cx="4982273" cy="5478672"/>
              </a:xfrm>
              <a:noFill/>
            </p:spPr>
            <p:txBody>
              <a:bodyPr anchor="ctr">
                <a:normAutofit/>
              </a:bodyPr>
              <a:lstStyle/>
              <a:p>
                <a:pPr algn="just"/>
                <a:r>
                  <a:rPr lang="id-ID" sz="2000" dirty="0">
                    <a:solidFill>
                      <a:schemeClr val="bg1"/>
                    </a:solidFill>
                  </a:rPr>
                  <a:t>Sensitivitas dapat diukur atau </a:t>
                </a:r>
                <a:r>
                  <a:rPr lang="id-ID" sz="2000" dirty="0" err="1">
                    <a:solidFill>
                      <a:schemeClr val="bg1"/>
                    </a:solidFill>
                  </a:rPr>
                  <a:t>dikuantisasi</a:t>
                </a:r>
                <a:r>
                  <a:rPr lang="id-ID" sz="2000" dirty="0">
                    <a:solidFill>
                      <a:schemeClr val="bg1"/>
                    </a:solidFill>
                  </a:rPr>
                  <a:t> melalui </a:t>
                </a:r>
                <a:r>
                  <a:rPr lang="id-ID" sz="2000" i="1" dirty="0" err="1">
                    <a:solidFill>
                      <a:schemeClr val="bg1"/>
                    </a:solidFill>
                  </a:rPr>
                  <a:t>noise</a:t>
                </a:r>
                <a:r>
                  <a:rPr lang="id-ID" sz="2000" i="1" dirty="0">
                    <a:solidFill>
                      <a:schemeClr val="bg1"/>
                    </a:solidFill>
                  </a:rPr>
                  <a:t> </a:t>
                </a:r>
                <a:r>
                  <a:rPr lang="id-ID" sz="2000" i="1" dirty="0" err="1">
                    <a:solidFill>
                      <a:schemeClr val="bg1"/>
                    </a:solidFill>
                  </a:rPr>
                  <a:t>equivalent</a:t>
                </a:r>
                <a:r>
                  <a:rPr lang="id-ID" sz="2000" i="1" dirty="0">
                    <a:solidFill>
                      <a:schemeClr val="bg1"/>
                    </a:solidFill>
                  </a:rPr>
                  <a:t> </a:t>
                </a:r>
                <a:r>
                  <a:rPr lang="id-ID" sz="2000" i="1" dirty="0" err="1">
                    <a:solidFill>
                      <a:schemeClr val="bg1"/>
                    </a:solidFill>
                  </a:rPr>
                  <a:t>signal</a:t>
                </a:r>
                <a:r>
                  <a:rPr lang="id-ID" sz="2000" dirty="0">
                    <a:solidFill>
                      <a:schemeClr val="bg1"/>
                    </a:solidFill>
                  </a:rPr>
                  <a:t> atau sebagai sinyal paling minimum yang dapat dideteksi oleh sensor.</a:t>
                </a:r>
              </a:p>
              <a:p>
                <a:pPr algn="just"/>
                <a:r>
                  <a:rPr lang="id-ID" sz="2000" dirty="0">
                    <a:solidFill>
                      <a:schemeClr val="bg1"/>
                    </a:solidFill>
                  </a:rPr>
                  <a:t>Seperti pada </a:t>
                </a:r>
                <a:r>
                  <a:rPr lang="id-ID" sz="2000" i="1" dirty="0" err="1">
                    <a:solidFill>
                      <a:schemeClr val="bg1"/>
                    </a:solidFill>
                  </a:rPr>
                  <a:t>paper</a:t>
                </a:r>
                <a:r>
                  <a:rPr lang="id-ID" sz="2000" i="1" dirty="0">
                    <a:solidFill>
                      <a:schemeClr val="bg1"/>
                    </a:solidFill>
                  </a:rPr>
                  <a:t>, </a:t>
                </a:r>
                <a:r>
                  <a:rPr lang="id-ID" sz="2000" dirty="0">
                    <a:solidFill>
                      <a:schemeClr val="bg1"/>
                    </a:solidFill>
                  </a:rPr>
                  <a:t>formula untuk sensitivitas merupakan </a:t>
                </a:r>
                <a:r>
                  <a:rPr lang="id-ID" sz="2000" i="1" dirty="0" err="1">
                    <a:solidFill>
                      <a:schemeClr val="bg1"/>
                    </a:solidFill>
                  </a:rPr>
                  <a:t>root</a:t>
                </a:r>
                <a:r>
                  <a:rPr lang="id-ID" sz="2000" i="1" dirty="0">
                    <a:solidFill>
                      <a:schemeClr val="bg1"/>
                    </a:solidFill>
                  </a:rPr>
                  <a:t> </a:t>
                </a:r>
                <a:r>
                  <a:rPr lang="id-ID" sz="2000" i="1" dirty="0" err="1">
                    <a:solidFill>
                      <a:schemeClr val="bg1"/>
                    </a:solidFill>
                  </a:rPr>
                  <a:t>mean</a:t>
                </a:r>
                <a:r>
                  <a:rPr lang="id-ID" sz="2000" i="1" dirty="0">
                    <a:solidFill>
                      <a:schemeClr val="bg1"/>
                    </a:solidFill>
                  </a:rPr>
                  <a:t> </a:t>
                </a:r>
                <a:r>
                  <a:rPr lang="id-ID" sz="2000" i="1" dirty="0" err="1">
                    <a:solidFill>
                      <a:schemeClr val="bg1"/>
                    </a:solidFill>
                  </a:rPr>
                  <a:t>square</a:t>
                </a:r>
                <a:r>
                  <a:rPr lang="id-ID" sz="2000" i="1" dirty="0">
                    <a:solidFill>
                      <a:schemeClr val="bg1"/>
                    </a:solidFill>
                  </a:rPr>
                  <a:t> </a:t>
                </a:r>
                <a:r>
                  <a:rPr lang="id-ID" sz="2000" dirty="0">
                    <a:solidFill>
                      <a:schemeClr val="bg1"/>
                    </a:solidFill>
                  </a:rPr>
                  <a:t> dari spektrum </a:t>
                </a:r>
                <a:r>
                  <a:rPr lang="id-ID" sz="2000" dirty="0" err="1">
                    <a:solidFill>
                      <a:schemeClr val="bg1"/>
                    </a:solidFill>
                  </a:rPr>
                  <a:t>noise</a:t>
                </a:r>
                <a:r>
                  <a:rPr lang="id-ID" sz="2000" dirty="0">
                    <a:solidFill>
                      <a:schemeClr val="bg1"/>
                    </a:solidFill>
                  </a:rPr>
                  <a:t> atau bentuk </a:t>
                </a:r>
                <a:r>
                  <a:rPr lang="id-ID" sz="2000" dirty="0" err="1">
                    <a:solidFill>
                      <a:schemeClr val="bg1"/>
                    </a:solidFill>
                  </a:rPr>
                  <a:t>spectral</a:t>
                </a:r>
                <a:r>
                  <a:rPr lang="id-ID" sz="2000" dirty="0">
                    <a:solidFill>
                      <a:schemeClr val="bg1"/>
                    </a:solidFill>
                  </a:rPr>
                  <a:t> </a:t>
                </a:r>
                <a:r>
                  <a:rPr lang="id-ID" sz="2000" dirty="0" err="1">
                    <a:solidFill>
                      <a:schemeClr val="bg1"/>
                    </a:solidFill>
                  </a:rPr>
                  <a:t>density-nya</a:t>
                </a:r>
                <a:r>
                  <a:rPr lang="id-ID" sz="2000" dirty="0">
                    <a:solidFill>
                      <a:schemeClr val="bg1"/>
                    </a:solidFill>
                  </a:rPr>
                  <a:t>. Sehingga dengan unit dari </a:t>
                </a:r>
                <a:r>
                  <a:rPr lang="id-ID" sz="2000" dirty="0" err="1">
                    <a:solidFill>
                      <a:schemeClr val="bg1"/>
                    </a:solidFill>
                  </a:rPr>
                  <a:t>spectral</a:t>
                </a:r>
                <a:r>
                  <a:rPr lang="id-ID" sz="2000" dirty="0">
                    <a:solidFill>
                      <a:schemeClr val="bg1"/>
                    </a:solidFill>
                  </a:rPr>
                  <a:t> </a:t>
                </a:r>
                <a:r>
                  <a:rPr lang="id-ID" sz="2000" dirty="0" err="1">
                    <a:solidFill>
                      <a:schemeClr val="bg1"/>
                    </a:solidFill>
                  </a:rPr>
                  <a:t>density</a:t>
                </a:r>
                <a:r>
                  <a:rPr lang="id-ID" sz="2000" dirty="0">
                    <a:solidFill>
                      <a:schemeClr val="bg1"/>
                    </a:solidFill>
                  </a:rPr>
                  <a:t> itu </a:t>
                </a:r>
                <a14:m>
                  <m:oMath xmlns:m="http://schemas.openxmlformats.org/officeDocument/2006/math">
                    <m:sSup>
                      <m:sSupPr>
                        <m:ctrlPr>
                          <a:rPr lang="id-ID" sz="2000" b="0" i="1">
                            <a:solidFill>
                              <a:schemeClr val="bg1"/>
                            </a:solidFill>
                            <a:latin typeface="Cambria Math" panose="02040503050406030204" pitchFamily="18" charset="0"/>
                          </a:rPr>
                        </m:ctrlPr>
                      </m:sSupPr>
                      <m:e>
                        <m:r>
                          <a:rPr lang="id-ID" sz="2000" b="0" i="1">
                            <a:solidFill>
                              <a:schemeClr val="bg1"/>
                            </a:solidFill>
                            <a:latin typeface="Cambria Math" panose="02040503050406030204" pitchFamily="18" charset="0"/>
                          </a:rPr>
                          <m:t>𝑚</m:t>
                        </m:r>
                      </m:e>
                      <m:sup>
                        <m:r>
                          <a:rPr lang="id-ID" sz="2000" b="0" i="1">
                            <a:solidFill>
                              <a:schemeClr val="bg1"/>
                            </a:solidFill>
                            <a:latin typeface="Cambria Math" panose="02040503050406030204" pitchFamily="18" charset="0"/>
                          </a:rPr>
                          <m:t>2</m:t>
                        </m:r>
                      </m:sup>
                    </m:sSup>
                    <m:r>
                      <a:rPr lang="id-ID" sz="2000" b="0" i="1">
                        <a:solidFill>
                          <a:schemeClr val="bg1"/>
                        </a:solidFill>
                        <a:latin typeface="Cambria Math" panose="02040503050406030204" pitchFamily="18" charset="0"/>
                      </a:rPr>
                      <m:t>/</m:t>
                    </m:r>
                    <m:r>
                      <a:rPr lang="id-ID" sz="2000" b="0" i="1">
                        <a:solidFill>
                          <a:schemeClr val="bg1"/>
                        </a:solidFill>
                        <a:latin typeface="Cambria Math" panose="02040503050406030204" pitchFamily="18" charset="0"/>
                      </a:rPr>
                      <m:t>𝐻𝑧</m:t>
                    </m:r>
                  </m:oMath>
                </a14:m>
                <a:r>
                  <a:rPr lang="id-ID" sz="2000" dirty="0">
                    <a:solidFill>
                      <a:schemeClr val="bg1"/>
                    </a:solidFill>
                  </a:rPr>
                  <a:t> (untuk </a:t>
                </a:r>
                <a:r>
                  <a:rPr lang="id-ID" sz="2000" i="1" dirty="0" err="1">
                    <a:solidFill>
                      <a:schemeClr val="bg1"/>
                    </a:solidFill>
                  </a:rPr>
                  <a:t>displacement</a:t>
                </a:r>
                <a:r>
                  <a:rPr lang="id-ID" sz="2000" i="1" dirty="0">
                    <a:solidFill>
                      <a:schemeClr val="bg1"/>
                    </a:solidFill>
                  </a:rPr>
                  <a:t> </a:t>
                </a:r>
                <a:r>
                  <a:rPr lang="id-ID" sz="2000" i="1" dirty="0" err="1">
                    <a:solidFill>
                      <a:schemeClr val="bg1"/>
                    </a:solidFill>
                  </a:rPr>
                  <a:t>sensing</a:t>
                </a:r>
                <a:r>
                  <a:rPr lang="id-ID" sz="2000" dirty="0">
                    <a:solidFill>
                      <a:schemeClr val="bg1"/>
                    </a:solidFill>
                  </a:rPr>
                  <a:t>) maka  RMS dari itu merupakan </a:t>
                </a:r>
              </a:p>
              <a:p>
                <a:pPr marL="0" indent="0" algn="ctr">
                  <a:buNone/>
                </a:pPr>
                <a14:m>
                  <m:oMath xmlns:m="http://schemas.openxmlformats.org/officeDocument/2006/math">
                    <m:r>
                      <a:rPr lang="id-ID" sz="2000" b="0" i="1">
                        <a:solidFill>
                          <a:schemeClr val="bg1"/>
                        </a:solidFill>
                        <a:latin typeface="Cambria Math" panose="02040503050406030204" pitchFamily="18" charset="0"/>
                      </a:rPr>
                      <m:t>𝑚</m:t>
                    </m:r>
                    <m:r>
                      <a:rPr lang="id-ID" sz="2000" b="0" i="1">
                        <a:solidFill>
                          <a:schemeClr val="bg1"/>
                        </a:solidFill>
                        <a:latin typeface="Cambria Math" panose="02040503050406030204" pitchFamily="18" charset="0"/>
                      </a:rPr>
                      <m:t>/</m:t>
                    </m:r>
                    <m:rad>
                      <m:radPr>
                        <m:degHide m:val="on"/>
                        <m:ctrlPr>
                          <a:rPr lang="id-ID" sz="2000" b="0" i="1">
                            <a:solidFill>
                              <a:schemeClr val="bg1"/>
                            </a:solidFill>
                            <a:latin typeface="Cambria Math" panose="02040503050406030204" pitchFamily="18" charset="0"/>
                          </a:rPr>
                        </m:ctrlPr>
                      </m:radPr>
                      <m:deg/>
                      <m:e>
                        <m:r>
                          <a:rPr lang="id-ID" sz="2000" b="0" i="1">
                            <a:solidFill>
                              <a:schemeClr val="bg1"/>
                            </a:solidFill>
                            <a:latin typeface="Cambria Math" panose="02040503050406030204" pitchFamily="18" charset="0"/>
                          </a:rPr>
                          <m:t>𝐻𝑧</m:t>
                        </m:r>
                      </m:e>
                    </m:rad>
                  </m:oMath>
                </a14:m>
                <a:r>
                  <a:rPr lang="id-ID" sz="2000" dirty="0">
                    <a:solidFill>
                      <a:schemeClr val="bg1"/>
                    </a:solidFill>
                  </a:rPr>
                  <a:t> </a:t>
                </a:r>
              </a:p>
              <a:p>
                <a:pPr algn="just"/>
                <a:r>
                  <a:rPr lang="id-ID" sz="2000" dirty="0" err="1">
                    <a:solidFill>
                      <a:schemeClr val="bg1"/>
                    </a:solidFill>
                  </a:rPr>
                  <a:t>Dimana</a:t>
                </a:r>
                <a:r>
                  <a:rPr lang="id-ID" sz="2000" dirty="0">
                    <a:solidFill>
                      <a:schemeClr val="bg1"/>
                    </a:solidFill>
                  </a:rPr>
                  <a:t> formula unit di atas memiliki arti bahwa seberapa banyak perubahan </a:t>
                </a:r>
                <a:r>
                  <a:rPr lang="id-ID" sz="2000" dirty="0" err="1">
                    <a:solidFill>
                      <a:schemeClr val="bg1"/>
                    </a:solidFill>
                  </a:rPr>
                  <a:t>output</a:t>
                </a:r>
                <a:r>
                  <a:rPr lang="id-ID" sz="2000" dirty="0">
                    <a:solidFill>
                      <a:schemeClr val="bg1"/>
                    </a:solidFill>
                  </a:rPr>
                  <a:t> </a:t>
                </a:r>
                <a:r>
                  <a:rPr lang="id-ID" sz="2000" dirty="0" err="1">
                    <a:solidFill>
                      <a:schemeClr val="bg1"/>
                    </a:solidFill>
                  </a:rPr>
                  <a:t>spectral</a:t>
                </a:r>
                <a:r>
                  <a:rPr lang="id-ID" sz="2000" dirty="0">
                    <a:solidFill>
                      <a:schemeClr val="bg1"/>
                    </a:solidFill>
                  </a:rPr>
                  <a:t> </a:t>
                </a:r>
                <a:r>
                  <a:rPr lang="id-ID" sz="2000" dirty="0" err="1">
                    <a:solidFill>
                      <a:schemeClr val="bg1"/>
                    </a:solidFill>
                  </a:rPr>
                  <a:t>density</a:t>
                </a:r>
                <a:r>
                  <a:rPr lang="id-ID" sz="2000" dirty="0">
                    <a:solidFill>
                      <a:schemeClr val="bg1"/>
                    </a:solidFill>
                  </a:rPr>
                  <a:t> dengan </a:t>
                </a:r>
                <a:r>
                  <a:rPr lang="id-ID" sz="2000" dirty="0" err="1">
                    <a:solidFill>
                      <a:schemeClr val="bg1"/>
                    </a:solidFill>
                  </a:rPr>
                  <a:t>input</a:t>
                </a:r>
                <a:r>
                  <a:rPr lang="id-ID" sz="2000" dirty="0">
                    <a:solidFill>
                      <a:schemeClr val="bg1"/>
                    </a:solidFill>
                  </a:rPr>
                  <a:t> dalam rentang frekuensi tertentu (</a:t>
                </a:r>
                <a:r>
                  <a:rPr lang="id-ID" sz="2000" dirty="0" err="1">
                    <a:solidFill>
                      <a:schemeClr val="bg1"/>
                    </a:solidFill>
                  </a:rPr>
                  <a:t>bandwidth</a:t>
                </a:r>
                <a:r>
                  <a:rPr lang="id-ID" sz="2000" dirty="0">
                    <a:solidFill>
                      <a:schemeClr val="bg1"/>
                    </a:solidFill>
                  </a:rPr>
                  <a:t>).</a:t>
                </a:r>
                <a:endParaRPr lang="en-ID" sz="2000" dirty="0">
                  <a:solidFill>
                    <a:schemeClr val="bg1"/>
                  </a:solidFill>
                </a:endParaRPr>
              </a:p>
            </p:txBody>
          </p:sp>
        </mc:Choice>
        <mc:Fallback xmlns="">
          <p:sp>
            <p:nvSpPr>
              <p:cNvPr id="3" name="Tampungan Konten 2">
                <a:extLst>
                  <a:ext uri="{FF2B5EF4-FFF2-40B4-BE49-F238E27FC236}">
                    <a16:creationId xmlns:a16="http://schemas.microsoft.com/office/drawing/2014/main" id="{9468FE8D-1826-65C7-C88B-E72CA46544E5}"/>
                  </a:ext>
                </a:extLst>
              </p:cNvPr>
              <p:cNvSpPr>
                <a:spLocks noGrp="1" noRot="1" noChangeAspect="1" noMove="1" noResize="1" noEditPoints="1" noAdjustHandles="1" noChangeArrowheads="1" noChangeShapeType="1" noTextEdit="1"/>
              </p:cNvSpPr>
              <p:nvPr>
                <p:ph idx="1"/>
              </p:nvPr>
            </p:nvSpPr>
            <p:spPr>
              <a:xfrm>
                <a:off x="6041946" y="630936"/>
                <a:ext cx="4982273" cy="5478672"/>
              </a:xfrm>
              <a:blipFill>
                <a:blip r:embed="rId3"/>
                <a:stretch>
                  <a:fillRect l="-1102" r="-3550"/>
                </a:stretch>
              </a:blipFill>
            </p:spPr>
            <p:txBody>
              <a:bodyPr/>
              <a:lstStyle/>
              <a:p>
                <a:r>
                  <a:rPr lang="en-ID">
                    <a:noFill/>
                  </a:rPr>
                  <a:t> </a:t>
                </a:r>
              </a:p>
            </p:txBody>
          </p:sp>
        </mc:Fallback>
      </mc:AlternateContent>
    </p:spTree>
    <p:extLst>
      <p:ext uri="{BB962C8B-B14F-4D97-AF65-F5344CB8AC3E}">
        <p14:creationId xmlns:p14="http://schemas.microsoft.com/office/powerpoint/2010/main" val="3105315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D19883D-25F5-64F7-53C3-11A32999B37B}"/>
              </a:ext>
            </a:extLst>
          </p:cNvPr>
          <p:cNvSpPr>
            <a:spLocks noGrp="1"/>
          </p:cNvSpPr>
          <p:nvPr>
            <p:ph type="title"/>
          </p:nvPr>
        </p:nvSpPr>
        <p:spPr/>
        <p:txBody>
          <a:bodyPr/>
          <a:lstStyle/>
          <a:p>
            <a:r>
              <a:rPr lang="id-ID" dirty="0"/>
              <a:t>2. Memahami persamaan </a:t>
            </a:r>
            <a:r>
              <a:rPr lang="id-ID" dirty="0" err="1"/>
              <a:t>Langevin</a:t>
            </a:r>
            <a:endParaRPr lang="en-ID" dirty="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A39104F8-0C90-D914-E26D-13D0D0EB0C9D}"/>
                  </a:ext>
                </a:extLst>
              </p:cNvPr>
              <p:cNvSpPr>
                <a:spLocks noGrp="1"/>
              </p:cNvSpPr>
              <p:nvPr>
                <p:ph idx="1"/>
              </p:nvPr>
            </p:nvSpPr>
            <p:spPr>
              <a:xfrm>
                <a:off x="838199" y="1690687"/>
                <a:ext cx="10515601" cy="4676246"/>
              </a:xfrm>
            </p:spPr>
            <p:txBody>
              <a:bodyPr>
                <a:normAutofit fontScale="85000" lnSpcReduction="10000"/>
              </a:bodyPr>
              <a:lstStyle/>
              <a:p>
                <a:pPr algn="just">
                  <a:lnSpc>
                    <a:spcPct val="125000"/>
                  </a:lnSpc>
                  <a:spcBef>
                    <a:spcPts val="0"/>
                  </a:spcBef>
                </a:pPr>
                <a:r>
                  <a:rPr lang="id-ID" sz="2400" dirty="0"/>
                  <a:t>Mencari tahu hasil persamaan </a:t>
                </a:r>
                <a:r>
                  <a:rPr lang="id-ID" sz="2400" dirty="0" err="1"/>
                  <a:t>Heisenberg</a:t>
                </a:r>
                <a:r>
                  <a:rPr lang="id-ID" sz="2400" dirty="0"/>
                  <a:t> dari </a:t>
                </a:r>
                <a:r>
                  <a:rPr lang="id-ID" sz="2400" dirty="0" err="1"/>
                  <a:t>hamiltonian</a:t>
                </a:r>
                <a:r>
                  <a:rPr lang="id-ID" sz="2400" dirty="0"/>
                  <a:t> berikut </a:t>
                </a:r>
              </a:p>
              <a:p>
                <a:pPr marL="0" indent="0" algn="ctr">
                  <a:lnSpc>
                    <a:spcPct val="125000"/>
                  </a:lnSpc>
                  <a:spcBef>
                    <a:spcPts val="0"/>
                  </a:spcBef>
                  <a:buNone/>
                </a:pPr>
                <a14:m>
                  <m:oMathPara xmlns:m="http://schemas.openxmlformats.org/officeDocument/2006/math">
                    <m:oMathParaPr>
                      <m:jc m:val="centerGroup"/>
                    </m:oMathParaPr>
                    <m:oMath xmlns:m="http://schemas.openxmlformats.org/officeDocument/2006/math">
                      <m:acc>
                        <m:accPr>
                          <m:chr m:val="̂"/>
                          <m:ctrlPr>
                            <a:rPr lang="id-ID" sz="2400" b="0" i="1" smtClean="0">
                              <a:latin typeface="Cambria Math" panose="02040503050406030204" pitchFamily="18" charset="0"/>
                            </a:rPr>
                          </m:ctrlPr>
                        </m:accPr>
                        <m:e>
                          <m:r>
                            <a:rPr lang="id-ID" sz="2400" b="0" i="1" smtClean="0">
                              <a:latin typeface="Cambria Math" panose="02040503050406030204" pitchFamily="18" charset="0"/>
                            </a:rPr>
                            <m:t>𝐻</m:t>
                          </m:r>
                        </m:e>
                      </m:acc>
                      <m:r>
                        <a:rPr lang="id-ID" sz="2400" b="0" i="1" smtClean="0">
                          <a:latin typeface="Cambria Math" panose="02040503050406030204" pitchFamily="18" charset="0"/>
                        </a:rPr>
                        <m:t>=−∆</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𝑎</m:t>
                      </m:r>
                      <m:r>
                        <a:rPr lang="id-ID" sz="2400" b="0" i="1" smtClean="0">
                          <a:latin typeface="Cambria Math" panose="02040503050406030204" pitchFamily="18" charset="0"/>
                        </a:rPr>
                        <m:t>+</m:t>
                      </m:r>
                      <m:sSub>
                        <m:sSubPr>
                          <m:ctrlPr>
                            <a:rPr lang="id-ID" sz="2400" b="0" i="1" smtClean="0">
                              <a:latin typeface="Cambria Math" panose="02040503050406030204" pitchFamily="18" charset="0"/>
                            </a:rPr>
                          </m:ctrlPr>
                        </m:sSubPr>
                        <m:e>
                          <m:r>
                            <a:rPr lang="id-ID" sz="2400" b="0" i="1" smtClean="0">
                              <a:latin typeface="Cambria Math" panose="02040503050406030204" pitchFamily="18" charset="0"/>
                            </a:rPr>
                            <m:t>𝜔</m:t>
                          </m:r>
                        </m:e>
                        <m:sub>
                          <m:r>
                            <a:rPr lang="id-ID" sz="2400" b="0" i="1" smtClean="0">
                              <a:latin typeface="Cambria Math" panose="02040503050406030204" pitchFamily="18" charset="0"/>
                            </a:rPr>
                            <m:t>𝑚</m:t>
                          </m:r>
                        </m:sub>
                      </m:sSub>
                      <m:r>
                        <a:rPr lang="id-ID" sz="2400" b="0" i="1" smtClean="0">
                          <a:latin typeface="Cambria Math" panose="02040503050406030204" pitchFamily="18" charset="0"/>
                        </a:rPr>
                        <m:t> </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𝑏</m:t>
                      </m:r>
                      <m:r>
                        <a:rPr lang="id-ID" sz="2400" b="0" i="1" smtClean="0">
                          <a:latin typeface="Cambria Math" panose="02040503050406030204" pitchFamily="18" charset="0"/>
                        </a:rPr>
                        <m:t>+</m:t>
                      </m:r>
                      <m:r>
                        <a:rPr lang="id-ID" sz="2400" b="0" i="1" smtClean="0">
                          <a:latin typeface="Cambria Math" panose="02040503050406030204" pitchFamily="18" charset="0"/>
                        </a:rPr>
                        <m:t>𝑔</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𝑎</m:t>
                      </m:r>
                      <m:d>
                        <m:dPr>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smtClean="0">
                          <a:latin typeface="Cambria Math" panose="02040503050406030204" pitchFamily="18" charset="0"/>
                        </a:rPr>
                        <m:t>+</m:t>
                      </m:r>
                      <m:d>
                        <m:dPr>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m:rPr>
                                  <m:sty m:val="p"/>
                                </m:rPr>
                                <a:rPr lang="id-ID" sz="2400" b="0" i="0" smtClean="0">
                                  <a:latin typeface="Cambria Math" panose="02040503050406030204" pitchFamily="18" charset="0"/>
                                </a:rPr>
                                <m:t>Ω</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𝑎</m:t>
                          </m:r>
                          <m:r>
                            <a:rPr lang="id-ID" sz="2400" b="0" i="1" smtClean="0">
                              <a:latin typeface="Cambria Math" panose="02040503050406030204" pitchFamily="18" charset="0"/>
                            </a:rPr>
                            <m:t>+</m:t>
                          </m:r>
                          <m:r>
                            <m:rPr>
                              <m:sty m:val="p"/>
                            </m:rPr>
                            <a:rPr lang="id-ID" sz="2400" b="0" i="0" smtClean="0">
                              <a:latin typeface="Cambria Math" panose="02040503050406030204" pitchFamily="18" charset="0"/>
                            </a:rPr>
                            <m:t>Ω</m:t>
                          </m:r>
                          <m:sSup>
                            <m:sSupPr>
                              <m:ctrlPr>
                                <a:rPr lang="id-ID" sz="2400" b="0" i="1" smtClean="0">
                                  <a:latin typeface="Cambria Math" panose="02040503050406030204" pitchFamily="18" charset="0"/>
                                </a:rPr>
                              </m:ctrlPr>
                            </m:sSupPr>
                            <m:e>
                              <m:r>
                                <m:rPr>
                                  <m:sty m:val="p"/>
                                </m:rPr>
                                <a:rPr lang="id-ID" sz="2400" b="0" i="0" smtClean="0">
                                  <a:latin typeface="Cambria Math" panose="02040503050406030204" pitchFamily="18" charset="0"/>
                                </a:rPr>
                                <m:t>a</m:t>
                              </m:r>
                            </m:e>
                            <m:sup>
                              <m:r>
                                <a:rPr lang="id-ID" sz="2400" b="0" i="0" smtClean="0">
                                  <a:latin typeface="Cambria Math" panose="02040503050406030204" pitchFamily="18" charset="0"/>
                                </a:rPr>
                                <m:t>+</m:t>
                              </m:r>
                            </m:sup>
                          </m:sSup>
                        </m:e>
                      </m:d>
                    </m:oMath>
                  </m:oMathPara>
                </a14:m>
                <a:endParaRPr lang="id-ID" sz="2400" dirty="0"/>
              </a:p>
              <a:p>
                <a:pPr marL="0" indent="0" algn="just">
                  <a:lnSpc>
                    <a:spcPct val="125000"/>
                  </a:lnSpc>
                  <a:spcBef>
                    <a:spcPts val="0"/>
                  </a:spcBef>
                  <a:buNone/>
                </a:pPr>
                <a:r>
                  <a:rPr lang="id-ID" sz="2400" dirty="0"/>
                  <a:t>Dengan</a:t>
                </a:r>
              </a:p>
              <a:p>
                <a:pPr marL="0" indent="0" algn="just">
                  <a:lnSpc>
                    <a:spcPct val="125000"/>
                  </a:lnSpc>
                  <a:spcBef>
                    <a:spcPts val="0"/>
                  </a:spcBef>
                  <a:buNone/>
                </a:pPr>
                <a14:m>
                  <m:oMathPara xmlns:m="http://schemas.openxmlformats.org/officeDocument/2006/math">
                    <m:oMathParaPr>
                      <m:jc m:val="centerGroup"/>
                    </m:oMathParaPr>
                    <m:oMath xmlns:m="http://schemas.openxmlformats.org/officeDocument/2006/math">
                      <m:acc>
                        <m:accPr>
                          <m:chr m:val="̇"/>
                          <m:ctrlPr>
                            <a:rPr lang="id-ID" sz="2400" b="0" i="1" smtClean="0">
                              <a:latin typeface="Cambria Math" panose="02040503050406030204" pitchFamily="18" charset="0"/>
                            </a:rPr>
                          </m:ctrlPr>
                        </m:accPr>
                        <m:e>
                          <m:r>
                            <a:rPr lang="id-ID" sz="2400" b="0" i="1" smtClean="0">
                              <a:latin typeface="Cambria Math" panose="02040503050406030204" pitchFamily="18" charset="0"/>
                            </a:rPr>
                            <m:t>𝑎</m:t>
                          </m:r>
                        </m:e>
                      </m:acc>
                      <m:r>
                        <m:rPr>
                          <m:aln/>
                        </m:rPr>
                        <a:rPr lang="id-ID" sz="2400" b="0" i="1" dirty="0" smtClean="0">
                          <a:latin typeface="Cambria Math" panose="02040503050406030204" pitchFamily="18" charset="0"/>
                        </a:rPr>
                        <m:t>=</m:t>
                      </m:r>
                      <m:f>
                        <m:fPr>
                          <m:ctrlPr>
                            <a:rPr lang="id-ID" sz="2400" b="0" i="1" dirty="0" smtClean="0">
                              <a:latin typeface="Cambria Math" panose="02040503050406030204" pitchFamily="18" charset="0"/>
                            </a:rPr>
                          </m:ctrlPr>
                        </m:fPr>
                        <m:num>
                          <m:r>
                            <a:rPr lang="id-ID" sz="2400" b="0" i="1" dirty="0" smtClean="0">
                              <a:latin typeface="Cambria Math" panose="02040503050406030204" pitchFamily="18" charset="0"/>
                            </a:rPr>
                            <m:t>𝑖</m:t>
                          </m:r>
                        </m:num>
                        <m:den>
                          <m:r>
                            <a:rPr lang="id-ID" sz="2400" b="0" i="1" dirty="0" smtClean="0">
                              <a:latin typeface="Cambria Math" panose="02040503050406030204" pitchFamily="18" charset="0"/>
                            </a:rPr>
                            <m:t>ℏ</m:t>
                          </m:r>
                        </m:den>
                      </m:f>
                      <m:d>
                        <m:dPr>
                          <m:begChr m:val="["/>
                          <m:endChr m:val="]"/>
                          <m:ctrlPr>
                            <a:rPr lang="id-ID" sz="2400" b="0" i="1" dirty="0" smtClean="0">
                              <a:latin typeface="Cambria Math" panose="02040503050406030204" pitchFamily="18" charset="0"/>
                            </a:rPr>
                          </m:ctrlPr>
                        </m:dPr>
                        <m:e>
                          <m:acc>
                            <m:accPr>
                              <m:chr m:val="̂"/>
                              <m:ctrlPr>
                                <a:rPr lang="id-ID" sz="2400" b="0" i="1" dirty="0" smtClean="0">
                                  <a:latin typeface="Cambria Math" panose="02040503050406030204" pitchFamily="18" charset="0"/>
                                </a:rPr>
                              </m:ctrlPr>
                            </m:accPr>
                            <m:e>
                              <m:r>
                                <a:rPr lang="id-ID" sz="2400" b="0" i="1" dirty="0" smtClean="0">
                                  <a:latin typeface="Cambria Math" panose="02040503050406030204" pitchFamily="18" charset="0"/>
                                </a:rPr>
                                <m:t>𝐻</m:t>
                              </m:r>
                            </m:e>
                          </m:acc>
                          <m:r>
                            <a:rPr lang="id-ID" sz="2400" b="0" i="1" dirty="0" smtClean="0">
                              <a:latin typeface="Cambria Math" panose="02040503050406030204" pitchFamily="18" charset="0"/>
                            </a:rPr>
                            <m:t>,</m:t>
                          </m:r>
                          <m:acc>
                            <m:accPr>
                              <m:chr m:val="̂"/>
                              <m:ctrlPr>
                                <a:rPr lang="id-ID" sz="2400" b="0" i="1" dirty="0" smtClean="0">
                                  <a:latin typeface="Cambria Math" panose="02040503050406030204" pitchFamily="18" charset="0"/>
                                </a:rPr>
                              </m:ctrlPr>
                            </m:accPr>
                            <m:e>
                              <m:r>
                                <a:rPr lang="id-ID" sz="2400" b="0" i="1" dirty="0" smtClean="0">
                                  <a:latin typeface="Cambria Math" panose="02040503050406030204" pitchFamily="18" charset="0"/>
                                </a:rPr>
                                <m:t>𝑎</m:t>
                              </m:r>
                            </m:e>
                          </m:acc>
                        </m:e>
                      </m:d>
                      <m:r>
                        <a:rPr lang="id-ID" sz="2400" b="0" i="1" dirty="0" smtClean="0">
                          <a:latin typeface="Cambria Math" panose="02040503050406030204" pitchFamily="18" charset="0"/>
                        </a:rPr>
                        <m:t>+</m:t>
                      </m:r>
                    </m:oMath>
                    <m:oMath xmlns:m="http://schemas.openxmlformats.org/officeDocument/2006/math">
                      <m:r>
                        <m:rPr>
                          <m:aln/>
                        </m:rPr>
                        <a:rPr lang="id-ID" sz="2400" b="0" i="1" dirty="0" smtClean="0">
                          <a:latin typeface="Cambria Math" panose="02040503050406030204" pitchFamily="18" charset="0"/>
                        </a:rPr>
                        <m:t>=</m:t>
                      </m:r>
                      <m:f>
                        <m:fPr>
                          <m:ctrlPr>
                            <a:rPr lang="id-ID" sz="2400" b="0" i="1" dirty="0" smtClean="0">
                              <a:latin typeface="Cambria Math" panose="02040503050406030204" pitchFamily="18" charset="0"/>
                            </a:rPr>
                          </m:ctrlPr>
                        </m:fPr>
                        <m:num>
                          <m:r>
                            <a:rPr lang="id-ID" sz="2400" b="0" i="1" dirty="0" smtClean="0">
                              <a:latin typeface="Cambria Math" panose="02040503050406030204" pitchFamily="18" charset="0"/>
                            </a:rPr>
                            <m:t>𝑖</m:t>
                          </m:r>
                        </m:num>
                        <m:den>
                          <m:r>
                            <a:rPr lang="id-ID" sz="2400" b="0" i="1" dirty="0" smtClean="0">
                              <a:latin typeface="Cambria Math" panose="02040503050406030204" pitchFamily="18" charset="0"/>
                            </a:rPr>
                            <m:t>ℏ</m:t>
                          </m:r>
                        </m:den>
                      </m:f>
                      <m:d>
                        <m:dPr>
                          <m:ctrlPr>
                            <a:rPr lang="id-ID" sz="2400" b="0" i="1" dirty="0" smtClean="0">
                              <a:latin typeface="Cambria Math" panose="02040503050406030204" pitchFamily="18" charset="0"/>
                            </a:rPr>
                          </m:ctrlPr>
                        </m:dPr>
                        <m:e>
                          <m:d>
                            <m:dPr>
                              <m:begChr m:val="["/>
                              <m:endChr m:val="]"/>
                              <m:ctrlPr>
                                <a:rPr lang="id-ID" sz="2400" b="0" i="1" dirty="0" smtClean="0">
                                  <a:latin typeface="Cambria Math" panose="02040503050406030204" pitchFamily="18" charset="0"/>
                                </a:rPr>
                              </m:ctrlPr>
                            </m:dPr>
                            <m:e>
                              <m:r>
                                <a:rPr lang="id-ID" sz="2400" b="0" i="1" dirty="0" smtClean="0">
                                  <a:latin typeface="Cambria Math" panose="02040503050406030204" pitchFamily="18" charset="0"/>
                                </a:rPr>
                                <m:t>−∆</m:t>
                              </m:r>
                              <m:sSup>
                                <m:sSupPr>
                                  <m:ctrlPr>
                                    <a:rPr lang="id-ID" sz="2400" b="0" i="1" dirty="0" smtClean="0">
                                      <a:latin typeface="Cambria Math" panose="02040503050406030204" pitchFamily="18" charset="0"/>
                                    </a:rPr>
                                  </m:ctrlPr>
                                </m:sSupPr>
                                <m:e>
                                  <m:r>
                                    <a:rPr lang="id-ID" sz="2400" b="0" i="1" dirty="0" smtClean="0">
                                      <a:latin typeface="Cambria Math" panose="02040503050406030204" pitchFamily="18" charset="0"/>
                                    </a:rPr>
                                    <m:t>𝑎</m:t>
                                  </m:r>
                                </m:e>
                                <m:sup>
                                  <m:r>
                                    <a:rPr lang="id-ID" sz="2400" b="0" i="1" dirty="0" smtClean="0">
                                      <a:latin typeface="Cambria Math" panose="02040503050406030204" pitchFamily="18" charset="0"/>
                                    </a:rPr>
                                    <m:t>+</m:t>
                                  </m:r>
                                </m:sup>
                              </m:sSup>
                              <m:r>
                                <a:rPr lang="id-ID" sz="2400" b="0" i="1" dirty="0" smtClean="0">
                                  <a:latin typeface="Cambria Math" panose="02040503050406030204" pitchFamily="18" charset="0"/>
                                </a:rPr>
                                <m:t>𝑎</m:t>
                              </m:r>
                              <m:r>
                                <a:rPr lang="id-ID" sz="2400" b="0" i="1" dirty="0" smtClean="0">
                                  <a:latin typeface="Cambria Math" panose="02040503050406030204" pitchFamily="18" charset="0"/>
                                </a:rPr>
                                <m:t>,</m:t>
                              </m:r>
                              <m:r>
                                <a:rPr lang="id-ID" sz="2400" b="0" i="1" dirty="0" smtClean="0">
                                  <a:latin typeface="Cambria Math" panose="02040503050406030204" pitchFamily="18" charset="0"/>
                                </a:rPr>
                                <m:t>𝑎</m:t>
                              </m:r>
                            </m:e>
                          </m:d>
                          <m:r>
                            <a:rPr lang="id-ID" sz="2400" b="0" i="1" dirty="0" smtClean="0">
                              <a:latin typeface="Cambria Math" panose="02040503050406030204" pitchFamily="18" charset="0"/>
                            </a:rPr>
                            <m:t>+</m:t>
                          </m:r>
                          <m:d>
                            <m:dPr>
                              <m:begChr m:val="["/>
                              <m:endChr m:val="]"/>
                              <m:ctrlPr>
                                <a:rPr lang="id-ID" sz="2400" b="0" i="1" dirty="0" smtClean="0">
                                  <a:latin typeface="Cambria Math" panose="02040503050406030204" pitchFamily="18" charset="0"/>
                                </a:rPr>
                              </m:ctrlPr>
                            </m:dPr>
                            <m:e>
                              <m:sSub>
                                <m:sSubPr>
                                  <m:ctrlPr>
                                    <a:rPr lang="id-ID" sz="2400" i="1">
                                      <a:latin typeface="Cambria Math" panose="02040503050406030204" pitchFamily="18" charset="0"/>
                                    </a:rPr>
                                  </m:ctrlPr>
                                </m:sSubPr>
                                <m:e>
                                  <m:r>
                                    <a:rPr lang="id-ID" sz="2400" i="1">
                                      <a:latin typeface="Cambria Math" panose="02040503050406030204" pitchFamily="18" charset="0"/>
                                    </a:rPr>
                                    <m:t>𝜔</m:t>
                                  </m:r>
                                </m:e>
                                <m:sub>
                                  <m:r>
                                    <a:rPr lang="id-ID" sz="2400" i="1">
                                      <a:latin typeface="Cambria Math" panose="02040503050406030204" pitchFamily="18" charset="0"/>
                                    </a:rPr>
                                    <m:t>𝑚</m:t>
                                  </m:r>
                                </m:sub>
                              </m:sSub>
                              <m:r>
                                <a:rPr lang="id-ID" sz="2400" i="1">
                                  <a:latin typeface="Cambria Math" panose="02040503050406030204" pitchFamily="18" charset="0"/>
                                </a:rPr>
                                <m:t> </m:t>
                              </m:r>
                              <m:sSup>
                                <m:sSupPr>
                                  <m:ctrlPr>
                                    <a:rPr lang="id-ID" sz="2400" i="1">
                                      <a:latin typeface="Cambria Math" panose="02040503050406030204" pitchFamily="18" charset="0"/>
                                    </a:rPr>
                                  </m:ctrlPr>
                                </m:sSupPr>
                                <m:e>
                                  <m:r>
                                    <a:rPr lang="id-ID" sz="2400" i="1">
                                      <a:latin typeface="Cambria Math" panose="02040503050406030204" pitchFamily="18" charset="0"/>
                                    </a:rPr>
                                    <m:t>𝑏</m:t>
                                  </m:r>
                                </m:e>
                                <m:sup>
                                  <m:r>
                                    <a:rPr lang="id-ID" sz="2400" i="1">
                                      <a:latin typeface="Cambria Math" panose="02040503050406030204" pitchFamily="18" charset="0"/>
                                    </a:rPr>
                                    <m:t>+</m:t>
                                  </m:r>
                                </m:sup>
                              </m:sSup>
                              <m:r>
                                <a:rPr lang="id-ID" sz="2400" i="1">
                                  <a:latin typeface="Cambria Math" panose="02040503050406030204" pitchFamily="18" charset="0"/>
                                </a:rPr>
                                <m:t>𝑏</m:t>
                              </m:r>
                              <m:r>
                                <a:rPr lang="id-ID" sz="2400" b="0" i="1" smtClean="0">
                                  <a:latin typeface="Cambria Math" panose="02040503050406030204" pitchFamily="18" charset="0"/>
                                </a:rPr>
                                <m:t>,</m:t>
                              </m:r>
                              <m:r>
                                <a:rPr lang="id-ID" sz="2400" b="0" i="1" smtClean="0">
                                  <a:latin typeface="Cambria Math" panose="02040503050406030204" pitchFamily="18" charset="0"/>
                                </a:rPr>
                                <m:t>𝑎</m:t>
                              </m:r>
                            </m:e>
                          </m:d>
                          <m:r>
                            <a:rPr lang="id-ID" sz="2400" b="0" i="1" dirty="0" smtClean="0">
                              <a:latin typeface="Cambria Math" panose="02040503050406030204" pitchFamily="18" charset="0"/>
                            </a:rPr>
                            <m:t>+</m:t>
                          </m:r>
                          <m:d>
                            <m:dPr>
                              <m:begChr m:val="["/>
                              <m:endChr m:val="]"/>
                              <m:ctrlPr>
                                <a:rPr lang="id-ID" sz="2400" b="0" i="1" dirty="0" smtClean="0">
                                  <a:latin typeface="Cambria Math" panose="02040503050406030204" pitchFamily="18" charset="0"/>
                                </a:rPr>
                              </m:ctrlPr>
                            </m:dPr>
                            <m:e>
                              <m:r>
                                <a:rPr lang="id-ID" sz="2400" i="1">
                                  <a:latin typeface="Cambria Math" panose="02040503050406030204" pitchFamily="18" charset="0"/>
                                </a:rPr>
                                <m:t>𝑔</m:t>
                              </m:r>
                              <m:sSup>
                                <m:sSupPr>
                                  <m:ctrlPr>
                                    <a:rPr lang="id-ID" sz="2400" i="1">
                                      <a:latin typeface="Cambria Math" panose="02040503050406030204" pitchFamily="18" charset="0"/>
                                    </a:rPr>
                                  </m:ctrlPr>
                                </m:sSupPr>
                                <m:e>
                                  <m:r>
                                    <a:rPr lang="id-ID" sz="2400" i="1">
                                      <a:latin typeface="Cambria Math" panose="02040503050406030204" pitchFamily="18" charset="0"/>
                                    </a:rPr>
                                    <m:t>𝑎</m:t>
                                  </m:r>
                                </m:e>
                                <m:sup>
                                  <m:r>
                                    <a:rPr lang="id-ID" sz="2400" i="1">
                                      <a:latin typeface="Cambria Math" panose="02040503050406030204" pitchFamily="18" charset="0"/>
                                    </a:rPr>
                                    <m:t>+</m:t>
                                  </m:r>
                                </m:sup>
                              </m:sSup>
                              <m:r>
                                <a:rPr lang="id-ID" sz="2400" i="1">
                                  <a:latin typeface="Cambria Math" panose="02040503050406030204" pitchFamily="18" charset="0"/>
                                </a:rPr>
                                <m:t>𝑎</m:t>
                              </m:r>
                              <m:d>
                                <m:dPr>
                                  <m:ctrlPr>
                                    <a:rPr lang="id-ID" sz="2400" i="1">
                                      <a:latin typeface="Cambria Math" panose="02040503050406030204" pitchFamily="18" charset="0"/>
                                    </a:rPr>
                                  </m:ctrlPr>
                                </m:dPr>
                                <m:e>
                                  <m:sSup>
                                    <m:sSupPr>
                                      <m:ctrlPr>
                                        <a:rPr lang="id-ID" sz="2400" i="1">
                                          <a:latin typeface="Cambria Math" panose="02040503050406030204" pitchFamily="18" charset="0"/>
                                        </a:rPr>
                                      </m:ctrlPr>
                                    </m:sSupPr>
                                    <m:e>
                                      <m:r>
                                        <a:rPr lang="id-ID" sz="2400" i="1">
                                          <a:latin typeface="Cambria Math" panose="02040503050406030204" pitchFamily="18" charset="0"/>
                                        </a:rPr>
                                        <m:t>𝑏</m:t>
                                      </m:r>
                                    </m:e>
                                    <m:sup>
                                      <m:r>
                                        <a:rPr lang="id-ID" sz="2400" i="1">
                                          <a:latin typeface="Cambria Math" panose="02040503050406030204" pitchFamily="18" charset="0"/>
                                        </a:rPr>
                                        <m:t>+</m:t>
                                      </m:r>
                                    </m:sup>
                                  </m:sSup>
                                  <m:r>
                                    <a:rPr lang="id-ID" sz="2400" i="1">
                                      <a:latin typeface="Cambria Math" panose="02040503050406030204" pitchFamily="18" charset="0"/>
                                    </a:rPr>
                                    <m:t>+</m:t>
                                  </m:r>
                                  <m:r>
                                    <a:rPr lang="id-ID" sz="2400" i="1">
                                      <a:latin typeface="Cambria Math" panose="02040503050406030204" pitchFamily="18" charset="0"/>
                                    </a:rPr>
                                    <m:t>𝑏</m:t>
                                  </m:r>
                                </m:e>
                              </m:d>
                              <m:r>
                                <a:rPr lang="id-ID" sz="2400" b="0" i="1" smtClean="0">
                                  <a:latin typeface="Cambria Math" panose="02040503050406030204" pitchFamily="18" charset="0"/>
                                </a:rPr>
                                <m:t>,</m:t>
                              </m:r>
                              <m:r>
                                <a:rPr lang="id-ID" sz="2400" b="0" i="1" smtClean="0">
                                  <a:latin typeface="Cambria Math" panose="02040503050406030204" pitchFamily="18" charset="0"/>
                                </a:rPr>
                                <m:t>𝑎</m:t>
                              </m:r>
                            </m:e>
                          </m:d>
                          <m:r>
                            <a:rPr lang="id-ID" sz="2400" b="0" i="1" dirty="0" smtClean="0">
                              <a:latin typeface="Cambria Math" panose="02040503050406030204" pitchFamily="18" charset="0"/>
                            </a:rPr>
                            <m:t>+[</m:t>
                          </m:r>
                          <m:sSup>
                            <m:sSupPr>
                              <m:ctrlPr>
                                <a:rPr lang="id-ID" sz="2400" i="1">
                                  <a:latin typeface="Cambria Math" panose="02040503050406030204" pitchFamily="18" charset="0"/>
                                </a:rPr>
                              </m:ctrlPr>
                            </m:sSupPr>
                            <m:e>
                              <m:r>
                                <m:rPr>
                                  <m:sty m:val="p"/>
                                </m:rPr>
                                <a:rPr lang="id-ID" sz="2400">
                                  <a:latin typeface="Cambria Math" panose="02040503050406030204" pitchFamily="18" charset="0"/>
                                </a:rPr>
                                <m:t>Ω</m:t>
                              </m:r>
                            </m:e>
                            <m:sup>
                              <m:r>
                                <a:rPr lang="id-ID" sz="2400" i="1">
                                  <a:latin typeface="Cambria Math" panose="02040503050406030204" pitchFamily="18" charset="0"/>
                                </a:rPr>
                                <m:t>∗</m:t>
                              </m:r>
                            </m:sup>
                          </m:sSup>
                          <m:r>
                            <a:rPr lang="id-ID" sz="2400" i="1">
                              <a:latin typeface="Cambria Math" panose="02040503050406030204" pitchFamily="18" charset="0"/>
                            </a:rPr>
                            <m:t>𝑎</m:t>
                          </m:r>
                          <m:r>
                            <a:rPr lang="id-ID" sz="2400" i="1">
                              <a:latin typeface="Cambria Math" panose="02040503050406030204" pitchFamily="18" charset="0"/>
                            </a:rPr>
                            <m:t>+</m:t>
                          </m:r>
                          <m:r>
                            <m:rPr>
                              <m:sty m:val="p"/>
                            </m:rPr>
                            <a:rPr lang="id-ID" sz="2400">
                              <a:latin typeface="Cambria Math" panose="02040503050406030204" pitchFamily="18" charset="0"/>
                            </a:rPr>
                            <m:t>Ω</m:t>
                          </m:r>
                          <m:sSup>
                            <m:sSupPr>
                              <m:ctrlPr>
                                <a:rPr lang="id-ID" sz="2400" i="1">
                                  <a:latin typeface="Cambria Math" panose="02040503050406030204" pitchFamily="18" charset="0"/>
                                </a:rPr>
                              </m:ctrlPr>
                            </m:sSupPr>
                            <m:e>
                              <m:r>
                                <m:rPr>
                                  <m:sty m:val="p"/>
                                </m:rPr>
                                <a:rPr lang="id-ID" sz="2400">
                                  <a:latin typeface="Cambria Math" panose="02040503050406030204" pitchFamily="18" charset="0"/>
                                </a:rPr>
                                <m:t>a</m:t>
                              </m:r>
                            </m:e>
                            <m:sup>
                              <m:r>
                                <a:rPr lang="id-ID" sz="240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𝑎</m:t>
                          </m:r>
                          <m:r>
                            <a:rPr lang="id-ID" sz="2400" b="0" i="1" dirty="0" smtClean="0">
                              <a:latin typeface="Cambria Math" panose="02040503050406030204" pitchFamily="18" charset="0"/>
                            </a:rPr>
                            <m:t>]</m:t>
                          </m:r>
                        </m:e>
                      </m:d>
                    </m:oMath>
                    <m:oMath xmlns:m="http://schemas.openxmlformats.org/officeDocument/2006/math">
                      <m:r>
                        <m:rPr>
                          <m:aln/>
                        </m:rPr>
                        <a:rPr lang="id-ID" sz="2400" b="0" i="1" smtClean="0">
                          <a:latin typeface="Cambria Math" panose="02040503050406030204" pitchFamily="18" charset="0"/>
                        </a:rPr>
                        <m:t>=</m:t>
                      </m:r>
                      <m:f>
                        <m:fPr>
                          <m:ctrlPr>
                            <a:rPr lang="id-ID" sz="2400" b="0" i="1" smtClean="0">
                              <a:latin typeface="Cambria Math" panose="02040503050406030204" pitchFamily="18" charset="0"/>
                            </a:rPr>
                          </m:ctrlPr>
                        </m:fPr>
                        <m:num>
                          <m:r>
                            <a:rPr lang="id-ID" sz="2400" b="0" i="1" smtClean="0">
                              <a:latin typeface="Cambria Math" panose="02040503050406030204" pitchFamily="18" charset="0"/>
                            </a:rPr>
                            <m:t>𝑖</m:t>
                          </m:r>
                        </m:num>
                        <m:den>
                          <m:r>
                            <a:rPr lang="id-ID" sz="2400" b="0" i="1" smtClean="0">
                              <a:latin typeface="Cambria Math" panose="02040503050406030204" pitchFamily="18" charset="0"/>
                            </a:rPr>
                            <m:t>ℏ</m:t>
                          </m:r>
                        </m:den>
                      </m:f>
                      <m:d>
                        <m:dPr>
                          <m:ctrlPr>
                            <a:rPr lang="id-ID" sz="2400" b="0" i="1" smtClean="0">
                              <a:latin typeface="Cambria Math" panose="02040503050406030204" pitchFamily="18" charset="0"/>
                            </a:rPr>
                          </m:ctrlPr>
                        </m:dPr>
                        <m:e>
                          <m:r>
                            <a:rPr lang="id-ID" sz="2400" b="0" i="1" smtClean="0">
                              <a:latin typeface="Cambria Math" panose="02040503050406030204" pitchFamily="18" charset="0"/>
                            </a:rPr>
                            <m:t>−∆</m:t>
                          </m:r>
                          <m:d>
                            <m:dPr>
                              <m:ctrlPr>
                                <a:rPr lang="id-ID" sz="2400" b="0" i="1" smtClean="0">
                                  <a:latin typeface="Cambria Math" panose="02040503050406030204" pitchFamily="18" charset="0"/>
                                </a:rPr>
                              </m:ctrlPr>
                            </m:dPr>
                            <m:e>
                              <m:r>
                                <a:rPr lang="id-ID" sz="2400" b="0" i="1" smtClean="0">
                                  <a:latin typeface="Cambria Math" panose="02040503050406030204" pitchFamily="18" charset="0"/>
                                </a:rPr>
                                <m:t>0+</m:t>
                              </m:r>
                              <m:d>
                                <m:dPr>
                                  <m:begChr m:val="["/>
                                  <m:endChr m:val="]"/>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𝑎</m:t>
                                  </m:r>
                                </m:e>
                              </m:d>
                              <m:r>
                                <a:rPr lang="id-ID" sz="2400" b="0" i="1" smtClean="0">
                                  <a:latin typeface="Cambria Math" panose="02040503050406030204" pitchFamily="18" charset="0"/>
                                </a:rPr>
                                <m:t>𝑎</m:t>
                              </m:r>
                            </m:e>
                          </m:d>
                          <m:r>
                            <a:rPr lang="id-ID" sz="2400" b="0" i="1" smtClean="0">
                              <a:latin typeface="Cambria Math" panose="02040503050406030204" pitchFamily="18" charset="0"/>
                            </a:rPr>
                            <m:t>+0+</m:t>
                          </m:r>
                          <m:r>
                            <a:rPr lang="id-ID" sz="2400" b="0" i="1" smtClean="0">
                              <a:latin typeface="Cambria Math" panose="02040503050406030204" pitchFamily="18" charset="0"/>
                            </a:rPr>
                            <m:t>𝑔</m:t>
                          </m:r>
                          <m:d>
                            <m:dPr>
                              <m:ctrlPr>
                                <a:rPr lang="id-ID" sz="2400" b="0" i="1" smtClean="0">
                                  <a:latin typeface="Cambria Math" panose="02040503050406030204" pitchFamily="18" charset="0"/>
                                </a:rPr>
                              </m:ctrlPr>
                            </m:dPr>
                            <m:e>
                              <m:d>
                                <m:dPr>
                                  <m:begChr m:val="["/>
                                  <m:endChr m:val="]"/>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𝑎</m:t>
                                  </m:r>
                                </m:e>
                              </m:d>
                              <m:r>
                                <a:rPr lang="id-ID" sz="2400" b="0" i="1" smtClean="0">
                                  <a:latin typeface="Cambria Math" panose="02040503050406030204" pitchFamily="18" charset="0"/>
                                </a:rPr>
                                <m:t>𝑎</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d>
                                <m:dPr>
                                  <m:begChr m:val="["/>
                                  <m:endChr m:val="]"/>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𝑎</m:t>
                                  </m:r>
                                </m:e>
                              </m:d>
                              <m:r>
                                <a:rPr lang="id-ID" sz="2400" b="0" i="1" smtClean="0">
                                  <a:latin typeface="Cambria Math" panose="02040503050406030204" pitchFamily="18" charset="0"/>
                                </a:rPr>
                                <m:t>𝑎𝑏</m:t>
                              </m:r>
                            </m:e>
                          </m:d>
                          <m:r>
                            <a:rPr lang="id-ID" sz="2400" b="0" i="1" smtClean="0">
                              <a:latin typeface="Cambria Math" panose="02040503050406030204" pitchFamily="18" charset="0"/>
                            </a:rPr>
                            <m:t>+</m:t>
                          </m:r>
                          <m:r>
                            <m:rPr>
                              <m:sty m:val="p"/>
                            </m:rPr>
                            <a:rPr lang="id-ID" sz="2400" b="0" i="0" smtClean="0">
                              <a:latin typeface="Cambria Math" panose="02040503050406030204" pitchFamily="18" charset="0"/>
                            </a:rPr>
                            <m:t>Ω</m:t>
                          </m:r>
                          <m:r>
                            <a:rPr lang="id-ID" sz="2400" b="0" i="1" smtClean="0">
                              <a:latin typeface="Cambria Math" panose="02040503050406030204" pitchFamily="18" charset="0"/>
                            </a:rPr>
                            <m:t>[</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𝑎</m:t>
                          </m:r>
                          <m:r>
                            <a:rPr lang="id-ID" sz="2400" b="0" i="1" smtClean="0">
                              <a:latin typeface="Cambria Math" panose="02040503050406030204" pitchFamily="18" charset="0"/>
                            </a:rPr>
                            <m:t>]</m:t>
                          </m:r>
                        </m:e>
                      </m:d>
                    </m:oMath>
                    <m:oMath xmlns:m="http://schemas.openxmlformats.org/officeDocument/2006/math">
                      <m:acc>
                        <m:accPr>
                          <m:chr m:val="̇"/>
                          <m:ctrlPr>
                            <a:rPr lang="id-ID" sz="2400" b="0" i="1" smtClean="0">
                              <a:latin typeface="Cambria Math" panose="02040503050406030204" pitchFamily="18" charset="0"/>
                            </a:rPr>
                          </m:ctrlPr>
                        </m:accPr>
                        <m:e>
                          <m:r>
                            <m:rPr>
                              <m:sty m:val="p"/>
                            </m:rPr>
                            <a:rPr lang="id-ID" sz="2400" b="0" i="0" smtClean="0">
                              <a:latin typeface="Cambria Math" panose="02040503050406030204" pitchFamily="18" charset="0"/>
                            </a:rPr>
                            <m:t>a</m:t>
                          </m:r>
                        </m:e>
                      </m:acc>
                      <m:r>
                        <m:rPr>
                          <m:aln/>
                        </m:rPr>
                        <a:rPr lang="id-ID" sz="2400" b="0" i="1" smtClean="0">
                          <a:latin typeface="Cambria Math" panose="02040503050406030204" pitchFamily="18" charset="0"/>
                        </a:rPr>
                        <m:t>=</m:t>
                      </m:r>
                      <m:r>
                        <a:rPr lang="id-ID" sz="2400" b="0" i="1" smtClean="0">
                          <a:latin typeface="Cambria Math" panose="02040503050406030204" pitchFamily="18" charset="0"/>
                        </a:rPr>
                        <m:t>𝑖</m:t>
                      </m:r>
                      <m:r>
                        <a:rPr lang="id-ID" sz="2400" b="0" i="1" smtClean="0">
                          <a:latin typeface="Cambria Math" panose="02040503050406030204" pitchFamily="18" charset="0"/>
                        </a:rPr>
                        <m:t>∆</m:t>
                      </m:r>
                      <m:r>
                        <a:rPr lang="id-ID" sz="2400" b="0" i="1" smtClean="0">
                          <a:latin typeface="Cambria Math" panose="02040503050406030204" pitchFamily="18" charset="0"/>
                        </a:rPr>
                        <m:t>𝑎</m:t>
                      </m:r>
                      <m:r>
                        <a:rPr lang="id-ID" sz="2400" b="0" i="1" smtClean="0">
                          <a:latin typeface="Cambria Math" panose="02040503050406030204" pitchFamily="18" charset="0"/>
                        </a:rPr>
                        <m:t>−</m:t>
                      </m:r>
                      <m:r>
                        <a:rPr lang="id-ID" sz="2400" b="0" i="1" smtClean="0">
                          <a:latin typeface="Cambria Math" panose="02040503050406030204" pitchFamily="18" charset="0"/>
                        </a:rPr>
                        <m:t>𝑖𝑔𝑎</m:t>
                      </m:r>
                      <m:d>
                        <m:dPr>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smtClean="0">
                          <a:latin typeface="Cambria Math" panose="02040503050406030204" pitchFamily="18" charset="0"/>
                        </a:rPr>
                        <m:t>−</m:t>
                      </m:r>
                      <m:r>
                        <m:rPr>
                          <m:sty m:val="p"/>
                        </m:rPr>
                        <a:rPr lang="id-ID" sz="2400" b="0" i="0" smtClean="0">
                          <a:latin typeface="Cambria Math" panose="02040503050406030204" pitchFamily="18" charset="0"/>
                        </a:rPr>
                        <m:t>iΩ</m:t>
                      </m:r>
                    </m:oMath>
                  </m:oMathPara>
                </a14:m>
                <a:endParaRPr lang="id-ID" sz="2400" b="0" dirty="0"/>
              </a:p>
              <a:p>
                <a:pPr marL="0" indent="0" algn="just">
                  <a:lnSpc>
                    <a:spcPct val="125000"/>
                  </a:lnSpc>
                  <a:spcBef>
                    <a:spcPts val="0"/>
                  </a:spcBef>
                  <a:buNone/>
                </a:pPr>
                <a:r>
                  <a:rPr lang="id-ID" sz="2400" dirty="0" err="1"/>
                  <a:t>Dimana</a:t>
                </a:r>
                <a:r>
                  <a:rPr lang="id-ID" sz="2400" dirty="0"/>
                  <a:t> </a:t>
                </a:r>
                <a14:m>
                  <m:oMath xmlns:m="http://schemas.openxmlformats.org/officeDocument/2006/math">
                    <m:r>
                      <a:rPr lang="id-ID" sz="2400" b="0" i="1" smtClean="0">
                        <a:latin typeface="Cambria Math" panose="02040503050406030204" pitchFamily="18" charset="0"/>
                      </a:rPr>
                      <m:t>ℏ=1</m:t>
                    </m:r>
                  </m:oMath>
                </a14:m>
                <a:r>
                  <a:rPr lang="id-ID" sz="2400" b="0" dirty="0"/>
                  <a:t> dan persamaan di atas belum ada </a:t>
                </a:r>
                <a:r>
                  <a:rPr lang="id-ID" sz="2400" b="0" i="1" dirty="0" err="1"/>
                  <a:t>decay</a:t>
                </a:r>
                <a:r>
                  <a:rPr lang="id-ID" sz="2400" b="0" i="1" dirty="0"/>
                  <a:t> </a:t>
                </a:r>
                <a:r>
                  <a:rPr lang="id-ID" sz="2400" b="0" i="1" dirty="0" err="1"/>
                  <a:t>rate</a:t>
                </a:r>
                <a:r>
                  <a:rPr lang="id-ID" sz="2400" b="0" i="1" dirty="0"/>
                  <a:t> </a:t>
                </a:r>
                <a:r>
                  <a:rPr lang="id-ID" sz="2400" b="0" dirty="0"/>
                  <a:t>dan </a:t>
                </a:r>
                <a:r>
                  <a:rPr lang="id-ID" sz="2400" b="0" i="1" dirty="0"/>
                  <a:t>damping </a:t>
                </a:r>
                <a:r>
                  <a:rPr lang="id-ID" sz="2400" b="0" i="1" dirty="0" err="1"/>
                  <a:t>rate</a:t>
                </a:r>
                <a:r>
                  <a:rPr lang="id-ID" sz="2400" b="0" i="1" dirty="0"/>
                  <a:t> </a:t>
                </a:r>
                <a:r>
                  <a:rPr lang="id-ID" sz="2400" b="0" dirty="0"/>
                  <a:t>di </a:t>
                </a:r>
                <a:r>
                  <a:rPr lang="id-ID" sz="2400" b="0" dirty="0" err="1"/>
                  <a:t>Hamiltonian</a:t>
                </a:r>
                <a:r>
                  <a:rPr lang="id-ID" sz="2400" b="0" dirty="0"/>
                  <a:t>.</a:t>
                </a:r>
              </a:p>
              <a:p>
                <a:pPr marL="0" indent="0" algn="just">
                  <a:lnSpc>
                    <a:spcPct val="125000"/>
                  </a:lnSpc>
                  <a:spcBef>
                    <a:spcPts val="0"/>
                  </a:spcBef>
                  <a:buNone/>
                </a:pPr>
                <a:r>
                  <a:rPr lang="id-ID" sz="2400" dirty="0" err="1"/>
                  <a:t>Langevin</a:t>
                </a:r>
                <a:r>
                  <a:rPr lang="id-ID" sz="2400" dirty="0"/>
                  <a:t> dan </a:t>
                </a:r>
                <a:r>
                  <a:rPr lang="id-ID" sz="2400" dirty="0" err="1"/>
                  <a:t>Linblad</a:t>
                </a:r>
                <a:r>
                  <a:rPr lang="id-ID" sz="2400" dirty="0"/>
                  <a:t> itu buat open </a:t>
                </a:r>
                <a:r>
                  <a:rPr lang="id-ID" sz="2400" dirty="0" err="1"/>
                  <a:t>quantum</a:t>
                </a:r>
                <a:r>
                  <a:rPr lang="id-ID" sz="2400" dirty="0"/>
                  <a:t> </a:t>
                </a:r>
                <a:r>
                  <a:rPr lang="id-ID" sz="2400" dirty="0" err="1"/>
                  <a:t>system</a:t>
                </a:r>
                <a:r>
                  <a:rPr lang="id-ID" sz="2400" dirty="0"/>
                  <a:t> (</a:t>
                </a:r>
                <a:r>
                  <a:rPr lang="id-ID" sz="2400" dirty="0" err="1"/>
                  <a:t>system</a:t>
                </a:r>
                <a:r>
                  <a:rPr lang="id-ID" sz="2400" dirty="0"/>
                  <a:t> yang dipengaruhi </a:t>
                </a:r>
                <a:r>
                  <a:rPr lang="id-ID" sz="2400" dirty="0" err="1"/>
                  <a:t>system-bath</a:t>
                </a:r>
                <a:r>
                  <a:rPr lang="id-ID" sz="2400" dirty="0"/>
                  <a:t>)</a:t>
                </a:r>
                <a:endParaRPr lang="id-ID" sz="2400" b="0" dirty="0"/>
              </a:p>
            </p:txBody>
          </p:sp>
        </mc:Choice>
        <mc:Fallback xmlns="">
          <p:sp>
            <p:nvSpPr>
              <p:cNvPr id="3" name="Tampungan Konten 2">
                <a:extLst>
                  <a:ext uri="{FF2B5EF4-FFF2-40B4-BE49-F238E27FC236}">
                    <a16:creationId xmlns:a16="http://schemas.microsoft.com/office/drawing/2014/main" id="{A39104F8-0C90-D914-E26D-13D0D0EB0C9D}"/>
                  </a:ext>
                </a:extLst>
              </p:cNvPr>
              <p:cNvSpPr>
                <a:spLocks noGrp="1" noRot="1" noChangeAspect="1" noMove="1" noResize="1" noEditPoints="1" noAdjustHandles="1" noChangeArrowheads="1" noChangeShapeType="1" noTextEdit="1"/>
              </p:cNvSpPr>
              <p:nvPr>
                <p:ph idx="1"/>
              </p:nvPr>
            </p:nvSpPr>
            <p:spPr>
              <a:xfrm>
                <a:off x="838199" y="1690687"/>
                <a:ext cx="10515601" cy="4676246"/>
              </a:xfrm>
              <a:blipFill>
                <a:blip r:embed="rId2"/>
                <a:stretch>
                  <a:fillRect l="-579" t="-130"/>
                </a:stretch>
              </a:blipFill>
            </p:spPr>
            <p:txBody>
              <a:bodyPr/>
              <a:lstStyle/>
              <a:p>
                <a:r>
                  <a:rPr lang="en-ID">
                    <a:noFill/>
                  </a:rPr>
                  <a:t> </a:t>
                </a:r>
              </a:p>
            </p:txBody>
          </p:sp>
        </mc:Fallback>
      </mc:AlternateContent>
    </p:spTree>
    <p:extLst>
      <p:ext uri="{BB962C8B-B14F-4D97-AF65-F5344CB8AC3E}">
        <p14:creationId xmlns:p14="http://schemas.microsoft.com/office/powerpoint/2010/main" val="2914321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D19883D-25F5-64F7-53C3-11A32999B37B}"/>
              </a:ext>
            </a:extLst>
          </p:cNvPr>
          <p:cNvSpPr>
            <a:spLocks noGrp="1"/>
          </p:cNvSpPr>
          <p:nvPr>
            <p:ph type="title"/>
          </p:nvPr>
        </p:nvSpPr>
        <p:spPr/>
        <p:txBody>
          <a:bodyPr/>
          <a:lstStyle/>
          <a:p>
            <a:r>
              <a:rPr lang="id-ID" dirty="0"/>
              <a:t>2. Memahami persamaan </a:t>
            </a:r>
            <a:r>
              <a:rPr lang="id-ID" dirty="0" err="1"/>
              <a:t>Langevin</a:t>
            </a:r>
            <a:endParaRPr lang="en-ID" dirty="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A39104F8-0C90-D914-E26D-13D0D0EB0C9D}"/>
                  </a:ext>
                </a:extLst>
              </p:cNvPr>
              <p:cNvSpPr>
                <a:spLocks noGrp="1"/>
              </p:cNvSpPr>
              <p:nvPr>
                <p:ph idx="1"/>
              </p:nvPr>
            </p:nvSpPr>
            <p:spPr>
              <a:xfrm>
                <a:off x="838199" y="1690687"/>
                <a:ext cx="10515601" cy="4676246"/>
              </a:xfrm>
            </p:spPr>
            <p:txBody>
              <a:bodyPr>
                <a:normAutofit/>
              </a:bodyPr>
              <a:lstStyle/>
              <a:p>
                <a:pPr marL="0" indent="0" algn="just">
                  <a:lnSpc>
                    <a:spcPct val="125000"/>
                  </a:lnSpc>
                  <a:spcBef>
                    <a:spcPts val="0"/>
                  </a:spcBef>
                  <a:buNone/>
                </a:pPr>
                <a:r>
                  <a:rPr lang="id-ID" sz="2400" dirty="0"/>
                  <a:t>Begitu pula untuk bagian operator b</a:t>
                </a:r>
              </a:p>
              <a:p>
                <a:pPr marL="0" indent="0" algn="just">
                  <a:lnSpc>
                    <a:spcPct val="125000"/>
                  </a:lnSpc>
                  <a:spcBef>
                    <a:spcPts val="0"/>
                  </a:spcBef>
                  <a:buNone/>
                </a:pPr>
                <a14:m>
                  <m:oMathPara xmlns:m="http://schemas.openxmlformats.org/officeDocument/2006/math">
                    <m:oMathParaPr>
                      <m:jc m:val="centerGroup"/>
                    </m:oMathParaPr>
                    <m:oMath xmlns:m="http://schemas.openxmlformats.org/officeDocument/2006/math">
                      <m:acc>
                        <m:accPr>
                          <m:chr m:val="̇"/>
                          <m:ctrlPr>
                            <a:rPr lang="id-ID" sz="2400" b="0" i="1" smtClean="0">
                              <a:latin typeface="Cambria Math" panose="02040503050406030204" pitchFamily="18" charset="0"/>
                            </a:rPr>
                          </m:ctrlPr>
                        </m:accPr>
                        <m:e>
                          <m:r>
                            <a:rPr lang="id-ID" sz="2400" b="0" i="1" smtClean="0">
                              <a:latin typeface="Cambria Math" panose="02040503050406030204" pitchFamily="18" charset="0"/>
                            </a:rPr>
                            <m:t>𝑏</m:t>
                          </m:r>
                        </m:e>
                      </m:acc>
                      <m:r>
                        <m:rPr>
                          <m:aln/>
                        </m:rPr>
                        <a:rPr lang="id-ID" sz="2400" b="0" i="1" dirty="0" smtClean="0">
                          <a:latin typeface="Cambria Math" panose="02040503050406030204" pitchFamily="18" charset="0"/>
                        </a:rPr>
                        <m:t>=</m:t>
                      </m:r>
                      <m:f>
                        <m:fPr>
                          <m:ctrlPr>
                            <a:rPr lang="id-ID" sz="2400" b="0" i="1" dirty="0" smtClean="0">
                              <a:latin typeface="Cambria Math" panose="02040503050406030204" pitchFamily="18" charset="0"/>
                            </a:rPr>
                          </m:ctrlPr>
                        </m:fPr>
                        <m:num>
                          <m:r>
                            <a:rPr lang="id-ID" sz="2400" b="0" i="1" dirty="0" smtClean="0">
                              <a:latin typeface="Cambria Math" panose="02040503050406030204" pitchFamily="18" charset="0"/>
                            </a:rPr>
                            <m:t>𝑖</m:t>
                          </m:r>
                        </m:num>
                        <m:den>
                          <m:r>
                            <a:rPr lang="id-ID" sz="2400" b="0" i="1" dirty="0" smtClean="0">
                              <a:latin typeface="Cambria Math" panose="02040503050406030204" pitchFamily="18" charset="0"/>
                            </a:rPr>
                            <m:t>ℏ</m:t>
                          </m:r>
                        </m:den>
                      </m:f>
                      <m:d>
                        <m:dPr>
                          <m:begChr m:val="["/>
                          <m:endChr m:val="]"/>
                          <m:ctrlPr>
                            <a:rPr lang="id-ID" sz="2400" b="0" i="1" dirty="0" smtClean="0">
                              <a:latin typeface="Cambria Math" panose="02040503050406030204" pitchFamily="18" charset="0"/>
                            </a:rPr>
                          </m:ctrlPr>
                        </m:dPr>
                        <m:e>
                          <m:acc>
                            <m:accPr>
                              <m:chr m:val="̂"/>
                              <m:ctrlPr>
                                <a:rPr lang="id-ID" sz="2400" b="0" i="1" dirty="0" smtClean="0">
                                  <a:latin typeface="Cambria Math" panose="02040503050406030204" pitchFamily="18" charset="0"/>
                                </a:rPr>
                              </m:ctrlPr>
                            </m:accPr>
                            <m:e>
                              <m:r>
                                <a:rPr lang="id-ID" sz="2400" b="0" i="1" dirty="0" smtClean="0">
                                  <a:latin typeface="Cambria Math" panose="02040503050406030204" pitchFamily="18" charset="0"/>
                                </a:rPr>
                                <m:t>𝐻</m:t>
                              </m:r>
                            </m:e>
                          </m:acc>
                          <m:r>
                            <a:rPr lang="id-ID" sz="2400" b="0" i="1" dirty="0" smtClean="0">
                              <a:latin typeface="Cambria Math" panose="02040503050406030204" pitchFamily="18" charset="0"/>
                            </a:rPr>
                            <m:t>,</m:t>
                          </m:r>
                          <m:acc>
                            <m:accPr>
                              <m:chr m:val="̂"/>
                              <m:ctrlPr>
                                <a:rPr lang="id-ID" sz="2400" b="0" i="1" dirty="0" smtClean="0">
                                  <a:latin typeface="Cambria Math" panose="02040503050406030204" pitchFamily="18" charset="0"/>
                                </a:rPr>
                              </m:ctrlPr>
                            </m:accPr>
                            <m:e>
                              <m:r>
                                <a:rPr lang="id-ID" sz="2400" b="0" i="1" dirty="0" smtClean="0">
                                  <a:latin typeface="Cambria Math" panose="02040503050406030204" pitchFamily="18" charset="0"/>
                                </a:rPr>
                                <m:t>𝑏</m:t>
                              </m:r>
                            </m:e>
                          </m:acc>
                        </m:e>
                      </m:d>
                    </m:oMath>
                    <m:oMath xmlns:m="http://schemas.openxmlformats.org/officeDocument/2006/math">
                      <m:r>
                        <m:rPr>
                          <m:aln/>
                        </m:rPr>
                        <a:rPr lang="id-ID" sz="2400" b="0" i="1" dirty="0" smtClean="0">
                          <a:latin typeface="Cambria Math" panose="02040503050406030204" pitchFamily="18" charset="0"/>
                        </a:rPr>
                        <m:t>=</m:t>
                      </m:r>
                      <m:f>
                        <m:fPr>
                          <m:ctrlPr>
                            <a:rPr lang="id-ID" sz="2400" b="0" i="1" dirty="0" smtClean="0">
                              <a:latin typeface="Cambria Math" panose="02040503050406030204" pitchFamily="18" charset="0"/>
                            </a:rPr>
                          </m:ctrlPr>
                        </m:fPr>
                        <m:num>
                          <m:r>
                            <a:rPr lang="id-ID" sz="2400" b="0" i="1" dirty="0" smtClean="0">
                              <a:latin typeface="Cambria Math" panose="02040503050406030204" pitchFamily="18" charset="0"/>
                            </a:rPr>
                            <m:t>𝑖</m:t>
                          </m:r>
                        </m:num>
                        <m:den>
                          <m:r>
                            <a:rPr lang="id-ID" sz="2400" b="0" i="1" dirty="0" smtClean="0">
                              <a:latin typeface="Cambria Math" panose="02040503050406030204" pitchFamily="18" charset="0"/>
                            </a:rPr>
                            <m:t>ℏ</m:t>
                          </m:r>
                        </m:den>
                      </m:f>
                      <m:d>
                        <m:dPr>
                          <m:ctrlPr>
                            <a:rPr lang="id-ID" sz="2400" b="0" i="1" dirty="0" smtClean="0">
                              <a:latin typeface="Cambria Math" panose="02040503050406030204" pitchFamily="18" charset="0"/>
                            </a:rPr>
                          </m:ctrlPr>
                        </m:dPr>
                        <m:e>
                          <m:d>
                            <m:dPr>
                              <m:begChr m:val="["/>
                              <m:endChr m:val="]"/>
                              <m:ctrlPr>
                                <a:rPr lang="id-ID" sz="2400" b="0" i="1" dirty="0" smtClean="0">
                                  <a:latin typeface="Cambria Math" panose="02040503050406030204" pitchFamily="18" charset="0"/>
                                </a:rPr>
                              </m:ctrlPr>
                            </m:dPr>
                            <m:e>
                              <m:r>
                                <a:rPr lang="id-ID" sz="2400" b="0" i="1" dirty="0" smtClean="0">
                                  <a:latin typeface="Cambria Math" panose="02040503050406030204" pitchFamily="18" charset="0"/>
                                </a:rPr>
                                <m:t>−∆</m:t>
                              </m:r>
                              <m:sSup>
                                <m:sSupPr>
                                  <m:ctrlPr>
                                    <a:rPr lang="id-ID" sz="2400" b="0" i="1" dirty="0" smtClean="0">
                                      <a:latin typeface="Cambria Math" panose="02040503050406030204" pitchFamily="18" charset="0"/>
                                    </a:rPr>
                                  </m:ctrlPr>
                                </m:sSupPr>
                                <m:e>
                                  <m:r>
                                    <a:rPr lang="id-ID" sz="2400" b="0" i="1" dirty="0" smtClean="0">
                                      <a:latin typeface="Cambria Math" panose="02040503050406030204" pitchFamily="18" charset="0"/>
                                    </a:rPr>
                                    <m:t>𝑎</m:t>
                                  </m:r>
                                </m:e>
                                <m:sup>
                                  <m:r>
                                    <a:rPr lang="id-ID" sz="2400" b="0" i="1" dirty="0" smtClean="0">
                                      <a:latin typeface="Cambria Math" panose="02040503050406030204" pitchFamily="18" charset="0"/>
                                    </a:rPr>
                                    <m:t>+</m:t>
                                  </m:r>
                                </m:sup>
                              </m:sSup>
                              <m:r>
                                <a:rPr lang="id-ID" sz="2400" b="0" i="1" dirty="0" smtClean="0">
                                  <a:latin typeface="Cambria Math" panose="02040503050406030204" pitchFamily="18" charset="0"/>
                                </a:rPr>
                                <m:t>𝑎</m:t>
                              </m:r>
                              <m:r>
                                <a:rPr lang="id-ID" sz="2400" b="0" i="1" dirty="0" smtClean="0">
                                  <a:latin typeface="Cambria Math" panose="02040503050406030204" pitchFamily="18" charset="0"/>
                                </a:rPr>
                                <m:t>,</m:t>
                              </m:r>
                              <m:r>
                                <a:rPr lang="id-ID" sz="2400" b="0" i="1" dirty="0" smtClean="0">
                                  <a:latin typeface="Cambria Math" panose="02040503050406030204" pitchFamily="18" charset="0"/>
                                </a:rPr>
                                <m:t>𝑏</m:t>
                              </m:r>
                            </m:e>
                          </m:d>
                          <m:r>
                            <a:rPr lang="id-ID" sz="2400" b="0" i="1" dirty="0" smtClean="0">
                              <a:latin typeface="Cambria Math" panose="02040503050406030204" pitchFamily="18" charset="0"/>
                            </a:rPr>
                            <m:t>+</m:t>
                          </m:r>
                          <m:d>
                            <m:dPr>
                              <m:begChr m:val="["/>
                              <m:endChr m:val="]"/>
                              <m:ctrlPr>
                                <a:rPr lang="id-ID" sz="2400" b="0" i="1" dirty="0" smtClean="0">
                                  <a:latin typeface="Cambria Math" panose="02040503050406030204" pitchFamily="18" charset="0"/>
                                </a:rPr>
                              </m:ctrlPr>
                            </m:dPr>
                            <m:e>
                              <m:sSub>
                                <m:sSubPr>
                                  <m:ctrlPr>
                                    <a:rPr lang="id-ID" sz="2400" i="1">
                                      <a:latin typeface="Cambria Math" panose="02040503050406030204" pitchFamily="18" charset="0"/>
                                    </a:rPr>
                                  </m:ctrlPr>
                                </m:sSubPr>
                                <m:e>
                                  <m:r>
                                    <a:rPr lang="id-ID" sz="2400" i="1">
                                      <a:latin typeface="Cambria Math" panose="02040503050406030204" pitchFamily="18" charset="0"/>
                                    </a:rPr>
                                    <m:t>𝜔</m:t>
                                  </m:r>
                                </m:e>
                                <m:sub>
                                  <m:r>
                                    <a:rPr lang="id-ID" sz="2400" i="1">
                                      <a:latin typeface="Cambria Math" panose="02040503050406030204" pitchFamily="18" charset="0"/>
                                    </a:rPr>
                                    <m:t>𝑚</m:t>
                                  </m:r>
                                </m:sub>
                              </m:sSub>
                              <m:r>
                                <a:rPr lang="id-ID" sz="2400" i="1">
                                  <a:latin typeface="Cambria Math" panose="02040503050406030204" pitchFamily="18" charset="0"/>
                                </a:rPr>
                                <m:t> </m:t>
                              </m:r>
                              <m:sSup>
                                <m:sSupPr>
                                  <m:ctrlPr>
                                    <a:rPr lang="id-ID" sz="2400" i="1">
                                      <a:latin typeface="Cambria Math" panose="02040503050406030204" pitchFamily="18" charset="0"/>
                                    </a:rPr>
                                  </m:ctrlPr>
                                </m:sSupPr>
                                <m:e>
                                  <m:r>
                                    <a:rPr lang="id-ID" sz="2400" i="1">
                                      <a:latin typeface="Cambria Math" panose="02040503050406030204" pitchFamily="18" charset="0"/>
                                    </a:rPr>
                                    <m:t>𝑏</m:t>
                                  </m:r>
                                </m:e>
                                <m:sup>
                                  <m:r>
                                    <a:rPr lang="id-ID" sz="2400" i="1">
                                      <a:latin typeface="Cambria Math" panose="02040503050406030204" pitchFamily="18" charset="0"/>
                                    </a:rPr>
                                    <m:t>+</m:t>
                                  </m:r>
                                </m:sup>
                              </m:sSup>
                              <m:r>
                                <a:rPr lang="id-ID" sz="2400" i="1">
                                  <a:latin typeface="Cambria Math" panose="02040503050406030204" pitchFamily="18" charset="0"/>
                                </a:rPr>
                                <m:t>𝑏</m:t>
                              </m:r>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dirty="0" smtClean="0">
                              <a:latin typeface="Cambria Math" panose="02040503050406030204" pitchFamily="18" charset="0"/>
                            </a:rPr>
                            <m:t>+</m:t>
                          </m:r>
                          <m:d>
                            <m:dPr>
                              <m:begChr m:val="["/>
                              <m:endChr m:val="]"/>
                              <m:ctrlPr>
                                <a:rPr lang="id-ID" sz="2400" b="0" i="1" dirty="0" smtClean="0">
                                  <a:latin typeface="Cambria Math" panose="02040503050406030204" pitchFamily="18" charset="0"/>
                                </a:rPr>
                              </m:ctrlPr>
                            </m:dPr>
                            <m:e>
                              <m:r>
                                <a:rPr lang="id-ID" sz="2400" i="1">
                                  <a:latin typeface="Cambria Math" panose="02040503050406030204" pitchFamily="18" charset="0"/>
                                </a:rPr>
                                <m:t>𝑔</m:t>
                              </m:r>
                              <m:sSup>
                                <m:sSupPr>
                                  <m:ctrlPr>
                                    <a:rPr lang="id-ID" sz="2400" i="1">
                                      <a:latin typeface="Cambria Math" panose="02040503050406030204" pitchFamily="18" charset="0"/>
                                    </a:rPr>
                                  </m:ctrlPr>
                                </m:sSupPr>
                                <m:e>
                                  <m:r>
                                    <a:rPr lang="id-ID" sz="2400" i="1">
                                      <a:latin typeface="Cambria Math" panose="02040503050406030204" pitchFamily="18" charset="0"/>
                                    </a:rPr>
                                    <m:t>𝑎</m:t>
                                  </m:r>
                                </m:e>
                                <m:sup>
                                  <m:r>
                                    <a:rPr lang="id-ID" sz="2400" i="1">
                                      <a:latin typeface="Cambria Math" panose="02040503050406030204" pitchFamily="18" charset="0"/>
                                    </a:rPr>
                                    <m:t>+</m:t>
                                  </m:r>
                                </m:sup>
                              </m:sSup>
                              <m:r>
                                <a:rPr lang="id-ID" sz="2400" i="1">
                                  <a:latin typeface="Cambria Math" panose="02040503050406030204" pitchFamily="18" charset="0"/>
                                </a:rPr>
                                <m:t>𝑎</m:t>
                              </m:r>
                              <m:d>
                                <m:dPr>
                                  <m:ctrlPr>
                                    <a:rPr lang="id-ID" sz="2400" i="1">
                                      <a:latin typeface="Cambria Math" panose="02040503050406030204" pitchFamily="18" charset="0"/>
                                    </a:rPr>
                                  </m:ctrlPr>
                                </m:dPr>
                                <m:e>
                                  <m:sSup>
                                    <m:sSupPr>
                                      <m:ctrlPr>
                                        <a:rPr lang="id-ID" sz="2400" i="1">
                                          <a:latin typeface="Cambria Math" panose="02040503050406030204" pitchFamily="18" charset="0"/>
                                        </a:rPr>
                                      </m:ctrlPr>
                                    </m:sSupPr>
                                    <m:e>
                                      <m:r>
                                        <a:rPr lang="id-ID" sz="2400" i="1">
                                          <a:latin typeface="Cambria Math" panose="02040503050406030204" pitchFamily="18" charset="0"/>
                                        </a:rPr>
                                        <m:t>𝑏</m:t>
                                      </m:r>
                                    </m:e>
                                    <m:sup>
                                      <m:r>
                                        <a:rPr lang="id-ID" sz="2400" i="1">
                                          <a:latin typeface="Cambria Math" panose="02040503050406030204" pitchFamily="18" charset="0"/>
                                        </a:rPr>
                                        <m:t>+</m:t>
                                      </m:r>
                                    </m:sup>
                                  </m:sSup>
                                  <m:r>
                                    <a:rPr lang="id-ID" sz="2400" i="1">
                                      <a:latin typeface="Cambria Math" panose="02040503050406030204" pitchFamily="18" charset="0"/>
                                    </a:rPr>
                                    <m:t>+</m:t>
                                  </m:r>
                                  <m:r>
                                    <a:rPr lang="id-ID" sz="2400" i="1">
                                      <a:latin typeface="Cambria Math" panose="02040503050406030204" pitchFamily="18" charset="0"/>
                                    </a:rPr>
                                    <m:t>𝑏</m:t>
                                  </m:r>
                                </m:e>
                              </m:d>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dirty="0" smtClean="0">
                              <a:latin typeface="Cambria Math" panose="02040503050406030204" pitchFamily="18" charset="0"/>
                            </a:rPr>
                            <m:t>+[</m:t>
                          </m:r>
                          <m:sSup>
                            <m:sSupPr>
                              <m:ctrlPr>
                                <a:rPr lang="id-ID" sz="2400" i="1">
                                  <a:latin typeface="Cambria Math" panose="02040503050406030204" pitchFamily="18" charset="0"/>
                                </a:rPr>
                              </m:ctrlPr>
                            </m:sSupPr>
                            <m:e>
                              <m:r>
                                <m:rPr>
                                  <m:sty m:val="p"/>
                                </m:rPr>
                                <a:rPr lang="id-ID" sz="2400">
                                  <a:latin typeface="Cambria Math" panose="02040503050406030204" pitchFamily="18" charset="0"/>
                                </a:rPr>
                                <m:t>Ω</m:t>
                              </m:r>
                            </m:e>
                            <m:sup>
                              <m:r>
                                <a:rPr lang="id-ID" sz="2400" i="1">
                                  <a:latin typeface="Cambria Math" panose="02040503050406030204" pitchFamily="18" charset="0"/>
                                </a:rPr>
                                <m:t>∗</m:t>
                              </m:r>
                            </m:sup>
                          </m:sSup>
                          <m:r>
                            <a:rPr lang="id-ID" sz="2400" i="1">
                              <a:latin typeface="Cambria Math" panose="02040503050406030204" pitchFamily="18" charset="0"/>
                            </a:rPr>
                            <m:t>𝑎</m:t>
                          </m:r>
                          <m:r>
                            <a:rPr lang="id-ID" sz="2400" i="1">
                              <a:latin typeface="Cambria Math" panose="02040503050406030204" pitchFamily="18" charset="0"/>
                            </a:rPr>
                            <m:t>+</m:t>
                          </m:r>
                          <m:r>
                            <m:rPr>
                              <m:sty m:val="p"/>
                            </m:rPr>
                            <a:rPr lang="id-ID" sz="2400">
                              <a:latin typeface="Cambria Math" panose="02040503050406030204" pitchFamily="18" charset="0"/>
                            </a:rPr>
                            <m:t>Ω</m:t>
                          </m:r>
                          <m:sSup>
                            <m:sSupPr>
                              <m:ctrlPr>
                                <a:rPr lang="id-ID" sz="2400" i="1">
                                  <a:latin typeface="Cambria Math" panose="02040503050406030204" pitchFamily="18" charset="0"/>
                                </a:rPr>
                              </m:ctrlPr>
                            </m:sSupPr>
                            <m:e>
                              <m:r>
                                <m:rPr>
                                  <m:sty m:val="p"/>
                                </m:rPr>
                                <a:rPr lang="id-ID" sz="2400">
                                  <a:latin typeface="Cambria Math" panose="02040503050406030204" pitchFamily="18" charset="0"/>
                                </a:rPr>
                                <m:t>a</m:t>
                              </m:r>
                            </m:e>
                            <m:sup>
                              <m:r>
                                <a:rPr lang="id-ID" sz="240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𝑏</m:t>
                          </m:r>
                          <m:r>
                            <a:rPr lang="id-ID" sz="2400" b="0" i="1" dirty="0" smtClean="0">
                              <a:latin typeface="Cambria Math" panose="02040503050406030204" pitchFamily="18" charset="0"/>
                            </a:rPr>
                            <m:t>]</m:t>
                          </m:r>
                        </m:e>
                      </m:d>
                    </m:oMath>
                    <m:oMath xmlns:m="http://schemas.openxmlformats.org/officeDocument/2006/math">
                      <m:r>
                        <m:rPr>
                          <m:aln/>
                        </m:rPr>
                        <a:rPr lang="id-ID" sz="2400" b="0" i="1" smtClean="0">
                          <a:latin typeface="Cambria Math" panose="02040503050406030204" pitchFamily="18" charset="0"/>
                        </a:rPr>
                        <m:t>=</m:t>
                      </m:r>
                      <m:f>
                        <m:fPr>
                          <m:ctrlPr>
                            <a:rPr lang="id-ID" sz="2400" b="0" i="1" smtClean="0">
                              <a:latin typeface="Cambria Math" panose="02040503050406030204" pitchFamily="18" charset="0"/>
                            </a:rPr>
                          </m:ctrlPr>
                        </m:fPr>
                        <m:num>
                          <m:r>
                            <a:rPr lang="id-ID" sz="2400" b="0" i="1" smtClean="0">
                              <a:latin typeface="Cambria Math" panose="02040503050406030204" pitchFamily="18" charset="0"/>
                            </a:rPr>
                            <m:t>𝑖</m:t>
                          </m:r>
                        </m:num>
                        <m:den>
                          <m:r>
                            <a:rPr lang="id-ID" sz="2400" b="0" i="1" smtClean="0">
                              <a:latin typeface="Cambria Math" panose="02040503050406030204" pitchFamily="18" charset="0"/>
                            </a:rPr>
                            <m:t>ℏ</m:t>
                          </m:r>
                        </m:den>
                      </m:f>
                      <m:d>
                        <m:dPr>
                          <m:ctrlPr>
                            <a:rPr lang="id-ID" sz="2400" b="0" i="1" smtClean="0">
                              <a:latin typeface="Cambria Math" panose="02040503050406030204" pitchFamily="18" charset="0"/>
                            </a:rPr>
                          </m:ctrlPr>
                        </m:dPr>
                        <m:e>
                          <m:r>
                            <a:rPr lang="id-ID" sz="2400" b="0" i="1" smtClean="0">
                              <a:latin typeface="Cambria Math" panose="02040503050406030204" pitchFamily="18" charset="0"/>
                            </a:rPr>
                            <m:t>0+</m:t>
                          </m:r>
                          <m:sSub>
                            <m:sSubPr>
                              <m:ctrlPr>
                                <a:rPr lang="id-ID" sz="2400" b="0" i="1" smtClean="0">
                                  <a:latin typeface="Cambria Math" panose="02040503050406030204" pitchFamily="18" charset="0"/>
                                </a:rPr>
                              </m:ctrlPr>
                            </m:sSubPr>
                            <m:e>
                              <m:r>
                                <a:rPr lang="id-ID" sz="2400" b="0" i="1" smtClean="0">
                                  <a:latin typeface="Cambria Math" panose="02040503050406030204" pitchFamily="18" charset="0"/>
                                </a:rPr>
                                <m:t>𝜔</m:t>
                              </m:r>
                            </m:e>
                            <m:sub>
                              <m:r>
                                <a:rPr lang="id-ID" sz="2400" b="0" i="1" smtClean="0">
                                  <a:latin typeface="Cambria Math" panose="02040503050406030204" pitchFamily="18" charset="0"/>
                                </a:rPr>
                                <m:t>𝑚</m:t>
                              </m:r>
                            </m:sub>
                          </m:sSub>
                          <m:d>
                            <m:dPr>
                              <m:ctrlPr>
                                <a:rPr lang="id-ID" sz="2400" b="0" i="1" smtClean="0">
                                  <a:latin typeface="Cambria Math" panose="02040503050406030204" pitchFamily="18" charset="0"/>
                                </a:rPr>
                              </m:ctrlPr>
                            </m:dPr>
                            <m:e>
                              <m:r>
                                <a:rPr lang="id-ID" sz="2400" b="0" i="1" smtClean="0">
                                  <a:latin typeface="Cambria Math" panose="02040503050406030204" pitchFamily="18" charset="0"/>
                                </a:rPr>
                                <m:t>0+</m:t>
                              </m:r>
                              <m:d>
                                <m:dPr>
                                  <m:begChr m:val="["/>
                                  <m:endChr m:val="]"/>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smtClean="0">
                                  <a:latin typeface="Cambria Math" panose="02040503050406030204" pitchFamily="18" charset="0"/>
                                </a:rPr>
                                <m:t>𝑏</m:t>
                              </m:r>
                            </m:e>
                          </m:d>
                          <m:r>
                            <a:rPr lang="id-ID" sz="2400" b="0" i="1" smtClean="0">
                              <a:latin typeface="Cambria Math" panose="02040503050406030204" pitchFamily="18" charset="0"/>
                            </a:rPr>
                            <m:t>+</m:t>
                          </m:r>
                          <m:r>
                            <a:rPr lang="id-ID" sz="2400" b="0" i="1" smtClean="0">
                              <a:latin typeface="Cambria Math" panose="02040503050406030204" pitchFamily="18" charset="0"/>
                            </a:rPr>
                            <m:t>𝑔</m:t>
                          </m:r>
                          <m:d>
                            <m:dPr>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𝑎</m:t>
                              </m:r>
                              <m:d>
                                <m:dPr>
                                  <m:begChr m:val="["/>
                                  <m:endChr m:val="]"/>
                                  <m:ctrlPr>
                                    <a:rPr lang="id-ID" sz="2400" b="0" i="1" smtClean="0">
                                      <a:latin typeface="Cambria Math" panose="02040503050406030204" pitchFamily="18" charset="0"/>
                                    </a:rPr>
                                  </m:ctrlPr>
                                </m:dPr>
                                <m:e>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𝑏</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m:t>
                                  </m:r>
                                  <m:r>
                                    <a:rPr lang="id-ID" sz="2400" b="0" i="1" smtClean="0">
                                      <a:latin typeface="Cambria Math" panose="02040503050406030204" pitchFamily="18" charset="0"/>
                                    </a:rPr>
                                    <m:t>𝑏</m:t>
                                  </m:r>
                                </m:e>
                              </m:d>
                              <m:r>
                                <a:rPr lang="id-ID" sz="2400" b="0" i="1" smtClean="0">
                                  <a:latin typeface="Cambria Math" panose="02040503050406030204" pitchFamily="18" charset="0"/>
                                </a:rPr>
                                <m:t>+0</m:t>
                              </m:r>
                            </m:e>
                          </m:d>
                          <m:r>
                            <a:rPr lang="id-ID" sz="2400" b="0" i="1" smtClean="0">
                              <a:latin typeface="Cambria Math" panose="02040503050406030204" pitchFamily="18" charset="0"/>
                            </a:rPr>
                            <m:t>+0</m:t>
                          </m:r>
                        </m:e>
                      </m:d>
                    </m:oMath>
                    <m:oMath xmlns:m="http://schemas.openxmlformats.org/officeDocument/2006/math">
                      <m:acc>
                        <m:accPr>
                          <m:chr m:val="̇"/>
                          <m:ctrlPr>
                            <a:rPr lang="id-ID" sz="2400" b="0" i="1" smtClean="0">
                              <a:latin typeface="Cambria Math" panose="02040503050406030204" pitchFamily="18" charset="0"/>
                            </a:rPr>
                          </m:ctrlPr>
                        </m:accPr>
                        <m:e>
                          <m:r>
                            <m:rPr>
                              <m:sty m:val="p"/>
                            </m:rPr>
                            <a:rPr lang="id-ID" sz="2400" b="0" i="0" smtClean="0">
                              <a:latin typeface="Cambria Math" panose="02040503050406030204" pitchFamily="18" charset="0"/>
                            </a:rPr>
                            <m:t>b</m:t>
                          </m:r>
                        </m:e>
                      </m:acc>
                      <m:r>
                        <m:rPr>
                          <m:aln/>
                        </m:rPr>
                        <a:rPr lang="id-ID" sz="2400" b="0" i="1" smtClean="0">
                          <a:latin typeface="Cambria Math" panose="02040503050406030204" pitchFamily="18" charset="0"/>
                        </a:rPr>
                        <m:t>=</m:t>
                      </m:r>
                      <m:r>
                        <a:rPr lang="id-ID" sz="2400" b="0" i="1" smtClean="0">
                          <a:latin typeface="Cambria Math" panose="02040503050406030204" pitchFamily="18" charset="0"/>
                        </a:rPr>
                        <m:t>−</m:t>
                      </m:r>
                      <m:r>
                        <a:rPr lang="id-ID" sz="2400" b="0" i="1" smtClean="0">
                          <a:latin typeface="Cambria Math" panose="02040503050406030204" pitchFamily="18" charset="0"/>
                        </a:rPr>
                        <m:t>𝑖</m:t>
                      </m:r>
                      <m:sSub>
                        <m:sSubPr>
                          <m:ctrlPr>
                            <a:rPr lang="id-ID" sz="2400" b="0" i="1" smtClean="0">
                              <a:latin typeface="Cambria Math" panose="02040503050406030204" pitchFamily="18" charset="0"/>
                            </a:rPr>
                          </m:ctrlPr>
                        </m:sSubPr>
                        <m:e>
                          <m:r>
                            <a:rPr lang="id-ID" sz="2400" b="0" i="1" smtClean="0">
                              <a:latin typeface="Cambria Math" panose="02040503050406030204" pitchFamily="18" charset="0"/>
                            </a:rPr>
                            <m:t>𝜔</m:t>
                          </m:r>
                        </m:e>
                        <m:sub>
                          <m:r>
                            <a:rPr lang="id-ID" sz="2400" b="0" i="1" smtClean="0">
                              <a:latin typeface="Cambria Math" panose="02040503050406030204" pitchFamily="18" charset="0"/>
                            </a:rPr>
                            <m:t>𝑚</m:t>
                          </m:r>
                        </m:sub>
                      </m:sSub>
                      <m:r>
                        <a:rPr lang="id-ID" sz="2400" b="0" i="1" smtClean="0">
                          <a:latin typeface="Cambria Math" panose="02040503050406030204" pitchFamily="18" charset="0"/>
                        </a:rPr>
                        <m:t>𝑏</m:t>
                      </m:r>
                      <m:r>
                        <a:rPr lang="id-ID" sz="2400" b="0" i="1" smtClean="0">
                          <a:latin typeface="Cambria Math" panose="02040503050406030204" pitchFamily="18" charset="0"/>
                        </a:rPr>
                        <m:t>−</m:t>
                      </m:r>
                      <m:r>
                        <a:rPr lang="id-ID" sz="2400" b="0" i="1" smtClean="0">
                          <a:latin typeface="Cambria Math" panose="02040503050406030204" pitchFamily="18" charset="0"/>
                        </a:rPr>
                        <m:t>𝑖𝑔</m:t>
                      </m:r>
                      <m:sSup>
                        <m:sSupPr>
                          <m:ctrlPr>
                            <a:rPr lang="id-ID" sz="2400" b="0" i="1" smtClean="0">
                              <a:latin typeface="Cambria Math" panose="02040503050406030204" pitchFamily="18" charset="0"/>
                            </a:rPr>
                          </m:ctrlPr>
                        </m:sSupPr>
                        <m:e>
                          <m:r>
                            <a:rPr lang="id-ID" sz="2400" b="0" i="1" smtClean="0">
                              <a:latin typeface="Cambria Math" panose="02040503050406030204" pitchFamily="18" charset="0"/>
                            </a:rPr>
                            <m:t>𝑎</m:t>
                          </m:r>
                        </m:e>
                        <m:sup>
                          <m:r>
                            <a:rPr lang="id-ID" sz="2400" b="0" i="1" smtClean="0">
                              <a:latin typeface="Cambria Math" panose="02040503050406030204" pitchFamily="18" charset="0"/>
                            </a:rPr>
                            <m:t>+</m:t>
                          </m:r>
                        </m:sup>
                      </m:sSup>
                      <m:r>
                        <a:rPr lang="id-ID" sz="2400" b="0" i="1" smtClean="0">
                          <a:latin typeface="Cambria Math" panose="02040503050406030204" pitchFamily="18" charset="0"/>
                        </a:rPr>
                        <m:t>𝑎</m:t>
                      </m:r>
                    </m:oMath>
                  </m:oMathPara>
                </a14:m>
                <a:endParaRPr lang="id-ID" sz="2400" b="0" dirty="0"/>
              </a:p>
              <a:p>
                <a:pPr marL="0" indent="0" algn="just">
                  <a:lnSpc>
                    <a:spcPct val="125000"/>
                  </a:lnSpc>
                  <a:spcBef>
                    <a:spcPts val="0"/>
                  </a:spcBef>
                  <a:buNone/>
                </a:pPr>
                <a:r>
                  <a:rPr lang="id-ID" sz="2400" dirty="0" err="1"/>
                  <a:t>Dimana</a:t>
                </a:r>
                <a:r>
                  <a:rPr lang="id-ID" sz="2400" dirty="0"/>
                  <a:t> </a:t>
                </a:r>
                <a14:m>
                  <m:oMath xmlns:m="http://schemas.openxmlformats.org/officeDocument/2006/math">
                    <m:r>
                      <a:rPr lang="id-ID" sz="2400" b="0" i="1" smtClean="0">
                        <a:latin typeface="Cambria Math" panose="02040503050406030204" pitchFamily="18" charset="0"/>
                      </a:rPr>
                      <m:t>ℏ=1</m:t>
                    </m:r>
                  </m:oMath>
                </a14:m>
                <a:r>
                  <a:rPr lang="id-ID" sz="2400" b="0" dirty="0"/>
                  <a:t> dan persamaan di atas belum ada </a:t>
                </a:r>
                <a:r>
                  <a:rPr lang="id-ID" sz="2400" b="0" i="1" dirty="0" err="1"/>
                  <a:t>decay</a:t>
                </a:r>
                <a:r>
                  <a:rPr lang="id-ID" sz="2400" b="0" i="1" dirty="0"/>
                  <a:t> </a:t>
                </a:r>
                <a:r>
                  <a:rPr lang="id-ID" sz="2400" b="0" i="1" dirty="0" err="1"/>
                  <a:t>rate</a:t>
                </a:r>
                <a:r>
                  <a:rPr lang="id-ID" sz="2400" b="0" i="1" dirty="0"/>
                  <a:t> </a:t>
                </a:r>
                <a:r>
                  <a:rPr lang="id-ID" sz="2400" b="0" dirty="0"/>
                  <a:t>dan </a:t>
                </a:r>
                <a:r>
                  <a:rPr lang="id-ID" sz="2400" b="0" i="1" dirty="0"/>
                  <a:t>damping </a:t>
                </a:r>
                <a:r>
                  <a:rPr lang="id-ID" sz="2400" b="0" i="1" dirty="0" err="1"/>
                  <a:t>rate</a:t>
                </a:r>
                <a:r>
                  <a:rPr lang="id-ID" sz="2400" b="0" i="1" dirty="0"/>
                  <a:t> </a:t>
                </a:r>
                <a:r>
                  <a:rPr lang="id-ID" sz="2400" b="0" dirty="0"/>
                  <a:t>di </a:t>
                </a:r>
                <a:r>
                  <a:rPr lang="id-ID" sz="2400" b="0" dirty="0" err="1"/>
                  <a:t>Hamiltonian</a:t>
                </a:r>
                <a:r>
                  <a:rPr lang="id-ID" sz="2400" b="0" dirty="0"/>
                  <a:t>.</a:t>
                </a:r>
              </a:p>
            </p:txBody>
          </p:sp>
        </mc:Choice>
        <mc:Fallback xmlns="">
          <p:sp>
            <p:nvSpPr>
              <p:cNvPr id="3" name="Tampungan Konten 2">
                <a:extLst>
                  <a:ext uri="{FF2B5EF4-FFF2-40B4-BE49-F238E27FC236}">
                    <a16:creationId xmlns:a16="http://schemas.microsoft.com/office/drawing/2014/main" id="{A39104F8-0C90-D914-E26D-13D0D0EB0C9D}"/>
                  </a:ext>
                </a:extLst>
              </p:cNvPr>
              <p:cNvSpPr>
                <a:spLocks noGrp="1" noRot="1" noChangeAspect="1" noMove="1" noResize="1" noEditPoints="1" noAdjustHandles="1" noChangeArrowheads="1" noChangeShapeType="1" noTextEdit="1"/>
              </p:cNvSpPr>
              <p:nvPr>
                <p:ph idx="1"/>
              </p:nvPr>
            </p:nvSpPr>
            <p:spPr>
              <a:xfrm>
                <a:off x="838199" y="1690687"/>
                <a:ext cx="10515601" cy="4676246"/>
              </a:xfrm>
              <a:blipFill>
                <a:blip r:embed="rId2"/>
                <a:stretch>
                  <a:fillRect l="-869" r="-869"/>
                </a:stretch>
              </a:blipFill>
            </p:spPr>
            <p:txBody>
              <a:bodyPr/>
              <a:lstStyle/>
              <a:p>
                <a:r>
                  <a:rPr lang="en-ID">
                    <a:noFill/>
                  </a:rPr>
                  <a:t> </a:t>
                </a:r>
              </a:p>
            </p:txBody>
          </p:sp>
        </mc:Fallback>
      </mc:AlternateContent>
    </p:spTree>
    <p:extLst>
      <p:ext uri="{BB962C8B-B14F-4D97-AF65-F5344CB8AC3E}">
        <p14:creationId xmlns:p14="http://schemas.microsoft.com/office/powerpoint/2010/main" val="1123698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Kantong terbuka berisi berbagai biji gandum">
            <a:extLst>
              <a:ext uri="{FF2B5EF4-FFF2-40B4-BE49-F238E27FC236}">
                <a16:creationId xmlns:a16="http://schemas.microsoft.com/office/drawing/2014/main" id="{008DB399-A312-D8DA-FB6F-69F06EC8530F}"/>
              </a:ext>
            </a:extLst>
          </p:cNvPr>
          <p:cNvPicPr>
            <a:picLocks noChangeAspect="1"/>
          </p:cNvPicPr>
          <p:nvPr/>
        </p:nvPicPr>
        <p:blipFill rotWithShape="1">
          <a:blip r:embed="rId2"/>
          <a:srcRect l="17025" r="23709" b="-1"/>
          <a:stretch/>
        </p:blipFill>
        <p:spPr>
          <a:xfrm>
            <a:off x="6103027" y="10"/>
            <a:ext cx="6088971" cy="6857990"/>
          </a:xfrm>
          <a:prstGeom prst="rect">
            <a:avLst/>
          </a:prstGeom>
        </p:spPr>
      </p:pic>
      <p:sp useBgFill="1">
        <p:nvSpPr>
          <p:cNvPr id="21" name="Rectangle 2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7BDE0AC9-27F4-6679-1395-658C6912CF25}"/>
              </a:ext>
            </a:extLst>
          </p:cNvPr>
          <p:cNvSpPr>
            <a:spLocks noGrp="1"/>
          </p:cNvSpPr>
          <p:nvPr>
            <p:ph type="title"/>
          </p:nvPr>
        </p:nvSpPr>
        <p:spPr>
          <a:xfrm>
            <a:off x="761801" y="328512"/>
            <a:ext cx="4778387" cy="1628970"/>
          </a:xfrm>
        </p:spPr>
        <p:txBody>
          <a:bodyPr anchor="ctr">
            <a:normAutofit/>
          </a:bodyPr>
          <a:lstStyle/>
          <a:p>
            <a:r>
              <a:rPr lang="id-ID" sz="4000" dirty="0" err="1"/>
              <a:t>Quest</a:t>
            </a:r>
            <a:r>
              <a:rPr lang="id-ID" sz="4000" dirty="0"/>
              <a:t> Selasa 7 November 2023</a:t>
            </a:r>
            <a:endParaRPr lang="en-ID" sz="4000" dirty="0"/>
          </a:p>
        </p:txBody>
      </p:sp>
      <p:sp>
        <p:nvSpPr>
          <p:cNvPr id="3" name="Tampungan Konten 2">
            <a:extLst>
              <a:ext uri="{FF2B5EF4-FFF2-40B4-BE49-F238E27FC236}">
                <a16:creationId xmlns:a16="http://schemas.microsoft.com/office/drawing/2014/main" id="{86F0995A-CDCB-0BC4-303C-7CFE36BF91BF}"/>
              </a:ext>
            </a:extLst>
          </p:cNvPr>
          <p:cNvSpPr>
            <a:spLocks noGrp="1"/>
          </p:cNvSpPr>
          <p:nvPr>
            <p:ph idx="1"/>
          </p:nvPr>
        </p:nvSpPr>
        <p:spPr>
          <a:xfrm>
            <a:off x="761801" y="2614507"/>
            <a:ext cx="4659756" cy="3644559"/>
          </a:xfrm>
        </p:spPr>
        <p:txBody>
          <a:bodyPr anchor="ctr">
            <a:noAutofit/>
          </a:bodyPr>
          <a:lstStyle/>
          <a:p>
            <a:pPr algn="just"/>
            <a:r>
              <a:rPr lang="id-ID" sz="2200" dirty="0">
                <a:latin typeface="Arial Narrow" panose="020B0606020202030204" pitchFamily="34" charset="0"/>
              </a:rPr>
              <a:t>Dari model yang ada, coba simulasi di </a:t>
            </a:r>
            <a:r>
              <a:rPr lang="id-ID" sz="2200" dirty="0" err="1">
                <a:latin typeface="Arial Narrow" panose="020B0606020202030204" pitchFamily="34" charset="0"/>
              </a:rPr>
              <a:t>qutip</a:t>
            </a:r>
            <a:r>
              <a:rPr lang="id-ID" sz="2200" dirty="0">
                <a:latin typeface="Arial Narrow" panose="020B0606020202030204" pitchFamily="34" charset="0"/>
              </a:rPr>
              <a:t> untuk </a:t>
            </a:r>
            <a:r>
              <a:rPr lang="id-ID" sz="2200" dirty="0" err="1">
                <a:latin typeface="Arial Narrow" panose="020B0606020202030204" pitchFamily="34" charset="0"/>
              </a:rPr>
              <a:t>graph</a:t>
            </a:r>
            <a:r>
              <a:rPr lang="id-ID" sz="2200" dirty="0">
                <a:latin typeface="Arial Narrow" panose="020B0606020202030204" pitchFamily="34" charset="0"/>
              </a:rPr>
              <a:t> spektrum dan </a:t>
            </a:r>
            <a:r>
              <a:rPr lang="id-ID" sz="2200" dirty="0" err="1">
                <a:latin typeface="Arial Narrow" panose="020B0606020202030204" pitchFamily="34" charset="0"/>
              </a:rPr>
              <a:t>susceptibility</a:t>
            </a:r>
            <a:r>
              <a:rPr lang="id-ID" sz="2200" dirty="0">
                <a:latin typeface="Arial Narrow" panose="020B0606020202030204" pitchFamily="34" charset="0"/>
              </a:rPr>
              <a:t>!</a:t>
            </a:r>
          </a:p>
          <a:p>
            <a:pPr algn="just"/>
            <a:r>
              <a:rPr lang="id-ID" sz="2200" dirty="0" err="1">
                <a:latin typeface="Arial Narrow" panose="020B0606020202030204" pitchFamily="34" charset="0"/>
              </a:rPr>
              <a:t>Sensitivity</a:t>
            </a:r>
            <a:r>
              <a:rPr lang="id-ID" sz="2200" dirty="0">
                <a:latin typeface="Arial Narrow" panose="020B0606020202030204" pitchFamily="34" charset="0"/>
              </a:rPr>
              <a:t> dari </a:t>
            </a:r>
            <a:r>
              <a:rPr lang="id-ID" sz="2200" dirty="0" err="1">
                <a:latin typeface="Arial Narrow" panose="020B0606020202030204" pitchFamily="34" charset="0"/>
              </a:rPr>
              <a:t>paper</a:t>
            </a:r>
            <a:r>
              <a:rPr lang="id-ID" sz="2200" dirty="0">
                <a:latin typeface="Arial Narrow" panose="020B0606020202030204" pitchFamily="34" charset="0"/>
              </a:rPr>
              <a:t> baru </a:t>
            </a:r>
            <a:r>
              <a:rPr lang="id-ID" sz="2200" dirty="0" err="1">
                <a:latin typeface="Arial Narrow" panose="020B0606020202030204" pitchFamily="34" charset="0"/>
              </a:rPr>
              <a:t>nature</a:t>
            </a:r>
            <a:r>
              <a:rPr lang="id-ID" sz="2200" dirty="0">
                <a:latin typeface="Arial Narrow" panose="020B0606020202030204" pitchFamily="34" charset="0"/>
              </a:rPr>
              <a:t>, cari yang bagus mana yang  jelek mana (jelaskan)</a:t>
            </a:r>
          </a:p>
          <a:p>
            <a:pPr algn="just"/>
            <a:r>
              <a:rPr lang="id-ID" sz="2200" dirty="0">
                <a:latin typeface="Arial Narrow" panose="020B0606020202030204" pitchFamily="34" charset="0"/>
              </a:rPr>
              <a:t>Memahami hubungan wigner dan </a:t>
            </a:r>
            <a:r>
              <a:rPr lang="id-ID" sz="2200" dirty="0" err="1">
                <a:latin typeface="Arial Narrow" panose="020B0606020202030204" pitchFamily="34" charset="0"/>
              </a:rPr>
              <a:t>sensitivity</a:t>
            </a:r>
            <a:r>
              <a:rPr lang="id-ID" sz="2200" dirty="0">
                <a:latin typeface="Arial Narrow" panose="020B0606020202030204" pitchFamily="34" charset="0"/>
              </a:rPr>
              <a:t>.</a:t>
            </a:r>
          </a:p>
          <a:p>
            <a:pPr algn="just"/>
            <a:r>
              <a:rPr lang="id-ID" sz="2200" dirty="0" err="1">
                <a:latin typeface="Arial Narrow" panose="020B0606020202030204" pitchFamily="34" charset="0"/>
              </a:rPr>
              <a:t>Signal-to-noise</a:t>
            </a:r>
            <a:r>
              <a:rPr lang="id-ID" sz="2200" dirty="0">
                <a:latin typeface="Arial Narrow" panose="020B0606020202030204" pitchFamily="34" charset="0"/>
              </a:rPr>
              <a:t> rasio itu apa?</a:t>
            </a:r>
          </a:p>
          <a:p>
            <a:pPr algn="just"/>
            <a:r>
              <a:rPr lang="id-ID" sz="2200" dirty="0" err="1">
                <a:latin typeface="Arial Narrow" panose="020B0606020202030204" pitchFamily="34" charset="0"/>
              </a:rPr>
              <a:t>Quantum</a:t>
            </a:r>
            <a:r>
              <a:rPr lang="id-ID" sz="2200" dirty="0">
                <a:latin typeface="Arial Narrow" panose="020B0606020202030204" pitchFamily="34" charset="0"/>
              </a:rPr>
              <a:t> </a:t>
            </a:r>
            <a:r>
              <a:rPr lang="id-ID" sz="2200" dirty="0" err="1">
                <a:latin typeface="Arial Narrow" panose="020B0606020202030204" pitchFamily="34" charset="0"/>
              </a:rPr>
              <a:t>fisher</a:t>
            </a:r>
            <a:r>
              <a:rPr lang="id-ID" sz="2200" dirty="0">
                <a:latin typeface="Arial Narrow" panose="020B0606020202030204" pitchFamily="34" charset="0"/>
              </a:rPr>
              <a:t> dan hubungannya dengan </a:t>
            </a:r>
            <a:r>
              <a:rPr lang="id-ID" sz="2200" dirty="0" err="1">
                <a:latin typeface="Arial Narrow" panose="020B0606020202030204" pitchFamily="34" charset="0"/>
              </a:rPr>
              <a:t>quantum</a:t>
            </a:r>
            <a:r>
              <a:rPr lang="id-ID" sz="2200" dirty="0">
                <a:latin typeface="Arial Narrow" panose="020B0606020202030204" pitchFamily="34" charset="0"/>
              </a:rPr>
              <a:t> </a:t>
            </a:r>
            <a:r>
              <a:rPr lang="id-ID" sz="2200" dirty="0" err="1">
                <a:latin typeface="Arial Narrow" panose="020B0606020202030204" pitchFamily="34" charset="0"/>
              </a:rPr>
              <a:t>information</a:t>
            </a:r>
            <a:r>
              <a:rPr lang="id-ID" sz="2200" dirty="0">
                <a:latin typeface="Arial Narrow" panose="020B0606020202030204" pitchFamily="34" charset="0"/>
              </a:rPr>
              <a:t>.</a:t>
            </a:r>
          </a:p>
        </p:txBody>
      </p:sp>
    </p:spTree>
    <p:extLst>
      <p:ext uri="{BB962C8B-B14F-4D97-AF65-F5344CB8AC3E}">
        <p14:creationId xmlns:p14="http://schemas.microsoft.com/office/powerpoint/2010/main" val="2370096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1EF3731-CAD4-9A76-12B6-F16498C9D1E2}"/>
              </a:ext>
            </a:extLst>
          </p:cNvPr>
          <p:cNvSpPr>
            <a:spLocks noGrp="1"/>
          </p:cNvSpPr>
          <p:nvPr>
            <p:ph type="title"/>
          </p:nvPr>
        </p:nvSpPr>
        <p:spPr/>
        <p:txBody>
          <a:bodyPr/>
          <a:lstStyle/>
          <a:p>
            <a:r>
              <a:rPr lang="id-ID" dirty="0"/>
              <a:t>1. </a:t>
            </a:r>
            <a:r>
              <a:rPr lang="id-ID" dirty="0" err="1"/>
              <a:t>Graph</a:t>
            </a:r>
            <a:r>
              <a:rPr lang="id-ID" dirty="0"/>
              <a:t> </a:t>
            </a:r>
            <a:r>
              <a:rPr lang="id-ID" dirty="0" err="1"/>
              <a:t>spectrum</a:t>
            </a:r>
            <a:r>
              <a:rPr lang="id-ID" dirty="0"/>
              <a:t> </a:t>
            </a:r>
            <a:r>
              <a:rPr lang="id-ID" dirty="0" err="1"/>
              <a:t>and</a:t>
            </a:r>
            <a:r>
              <a:rPr lang="id-ID" dirty="0"/>
              <a:t> </a:t>
            </a:r>
            <a:r>
              <a:rPr lang="id-ID" dirty="0" err="1"/>
              <a:t>susceptibility</a:t>
            </a:r>
            <a:endParaRPr lang="en-ID" dirty="0"/>
          </a:p>
        </p:txBody>
      </p:sp>
      <mc:AlternateContent xmlns:mc="http://schemas.openxmlformats.org/markup-compatibility/2006">
        <mc:Choice xmlns:a14="http://schemas.microsoft.com/office/drawing/2010/main" Requires="a14">
          <p:sp>
            <p:nvSpPr>
              <p:cNvPr id="3" name="Tampungan Konten 2">
                <a:extLst>
                  <a:ext uri="{FF2B5EF4-FFF2-40B4-BE49-F238E27FC236}">
                    <a16:creationId xmlns:a16="http://schemas.microsoft.com/office/drawing/2014/main" id="{F658B4D2-D615-8DB1-E7DD-00EE1AAAB428}"/>
                  </a:ext>
                </a:extLst>
              </p:cNvPr>
              <p:cNvSpPr>
                <a:spLocks noGrp="1"/>
              </p:cNvSpPr>
              <p:nvPr>
                <p:ph idx="1"/>
              </p:nvPr>
            </p:nvSpPr>
            <p:spPr/>
            <p:txBody>
              <a:bodyPr>
                <a:normAutofit fontScale="77500" lnSpcReduction="20000"/>
              </a:bodyPr>
              <a:lstStyle/>
              <a:p>
                <a:pPr marL="0" indent="0">
                  <a:lnSpc>
                    <a:spcPct val="125000"/>
                  </a:lnSpc>
                  <a:spcBef>
                    <a:spcPts val="0"/>
                  </a:spcBef>
                  <a:buNone/>
                </a:pPr>
                <a:r>
                  <a:rPr lang="id-ID" dirty="0"/>
                  <a:t>Mengubah sedikit bentuk persamaan dengan </a:t>
                </a:r>
                <a14:m>
                  <m:oMath xmlns:m="http://schemas.openxmlformats.org/officeDocument/2006/math">
                    <m:r>
                      <a:rPr lang="id-ID" b="0" i="1" smtClean="0">
                        <a:latin typeface="Cambria Math" panose="02040503050406030204" pitchFamily="18" charset="0"/>
                      </a:rPr>
                      <m:t>𝛾</m:t>
                    </m:r>
                    <m:r>
                      <a:rPr lang="id-ID" b="0" i="1" smtClean="0">
                        <a:latin typeface="Cambria Math" panose="02040503050406030204" pitchFamily="18" charset="0"/>
                      </a:rPr>
                      <m:t>=</m:t>
                    </m:r>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r>
                      <a:rPr lang="id-ID" b="0" i="1" smtClean="0">
                        <a:latin typeface="Cambria Math" panose="02040503050406030204" pitchFamily="18" charset="0"/>
                      </a:rPr>
                      <m:t>/</m:t>
                    </m:r>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oMath>
                </a14:m>
                <a:r>
                  <a:rPr lang="id-ID" dirty="0"/>
                  <a:t>menjadi</a:t>
                </a: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sSubSup>
                        <m:sSubSupPr>
                          <m:ctrlPr>
                            <a:rPr lang="id-ID" b="0" i="1" smtClean="0">
                              <a:latin typeface="Cambria Math" panose="02040503050406030204" pitchFamily="18" charset="0"/>
                            </a:rPr>
                          </m:ctrlPr>
                        </m:sSubSupPr>
                        <m:e>
                          <m:r>
                            <a:rPr lang="id-ID" b="0" i="1" smtClean="0">
                              <a:latin typeface="Cambria Math" panose="02040503050406030204" pitchFamily="18" charset="0"/>
                            </a:rPr>
                            <m:t>𝑆</m:t>
                          </m:r>
                        </m:e>
                        <m:sub>
                          <m:r>
                            <a:rPr lang="id-ID" b="0" i="1" smtClean="0">
                              <a:latin typeface="Cambria Math" panose="02040503050406030204" pitchFamily="18" charset="0"/>
                            </a:rPr>
                            <m:t>𝑥𝑥</m:t>
                          </m:r>
                        </m:sub>
                        <m:sup>
                          <m:r>
                            <a:rPr lang="id-ID" b="0" i="1" smtClean="0">
                              <a:latin typeface="Cambria Math" panose="02040503050406030204" pitchFamily="18" charset="0"/>
                            </a:rPr>
                            <m:t>𝑡h</m:t>
                          </m:r>
                        </m:sup>
                      </m:sSubSup>
                      <m:d>
                        <m:dPr>
                          <m:ctrlPr>
                            <a:rPr lang="id-ID" b="0" i="1" smtClean="0">
                              <a:latin typeface="Cambria Math" panose="02040503050406030204" pitchFamily="18" charset="0"/>
                            </a:rPr>
                          </m:ctrlPr>
                        </m:dPr>
                        <m:e>
                          <m:r>
                            <a:rPr lang="id-ID" b="0" i="1" smtClean="0">
                              <a:latin typeface="Cambria Math" panose="02040503050406030204" pitchFamily="18" charset="0"/>
                            </a:rPr>
                            <m:t>𝜔</m:t>
                          </m:r>
                        </m:e>
                      </m:d>
                      <m:r>
                        <m:rPr>
                          <m:aln/>
                        </m:rPr>
                        <a:rPr lang="id-ID" b="0" i="1" smtClean="0">
                          <a:latin typeface="Cambria Math" panose="02040503050406030204" pitchFamily="18" charset="0"/>
                        </a:rPr>
                        <m:t>=</m:t>
                      </m:r>
                      <m:f>
                        <m:fPr>
                          <m:ctrlPr>
                            <a:rPr lang="id-ID" b="0" i="1" smtClean="0">
                              <a:latin typeface="Cambria Math" panose="02040503050406030204" pitchFamily="18" charset="0"/>
                            </a:rPr>
                          </m:ctrlPr>
                        </m:fPr>
                        <m:num>
                          <m:r>
                            <a:rPr lang="id-ID" b="0" i="1" smtClean="0">
                              <a:latin typeface="Cambria Math" panose="02040503050406030204" pitchFamily="18" charset="0"/>
                            </a:rPr>
                            <m:t>2</m:t>
                          </m:r>
                          <m:r>
                            <a:rPr lang="id-ID" b="0" i="1" smtClean="0">
                              <a:latin typeface="Cambria Math" panose="02040503050406030204" pitchFamily="18" charset="0"/>
                            </a:rPr>
                            <m:t>𝛾</m:t>
                          </m:r>
                          <m:sSub>
                            <m:sSubPr>
                              <m:ctrlPr>
                                <a:rPr lang="id-ID" b="0" i="1" smtClean="0">
                                  <a:latin typeface="Cambria Math" panose="02040503050406030204" pitchFamily="18" charset="0"/>
                                </a:rPr>
                              </m:ctrlPr>
                            </m:sSubPr>
                            <m:e>
                              <m:r>
                                <a:rPr lang="id-ID" b="0" i="1" smtClean="0">
                                  <a:latin typeface="Cambria Math" panose="02040503050406030204" pitchFamily="18" charset="0"/>
                                </a:rPr>
                                <m:t>𝑘</m:t>
                              </m:r>
                            </m:e>
                            <m:sub>
                              <m:r>
                                <a:rPr lang="id-ID" b="0" i="1" smtClean="0">
                                  <a:latin typeface="Cambria Math" panose="02040503050406030204" pitchFamily="18" charset="0"/>
                                </a:rPr>
                                <m:t>𝐵</m:t>
                              </m:r>
                            </m:sub>
                          </m:sSub>
                          <m:r>
                            <a:rPr lang="id-ID" b="0" i="1" smtClean="0">
                              <a:latin typeface="Cambria Math" panose="02040503050406030204" pitchFamily="18" charset="0"/>
                            </a:rPr>
                            <m:t>𝑇</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𝑚</m:t>
                              </m:r>
                            </m:e>
                            <m:sub>
                              <m:r>
                                <a:rPr lang="id-ID" b="0" i="1" smtClean="0">
                                  <a:latin typeface="Cambria Math" panose="02040503050406030204" pitchFamily="18" charset="0"/>
                                </a:rPr>
                                <m:t>𝑒𝑓𝑓</m:t>
                              </m:r>
                            </m:sub>
                          </m:sSub>
                          <m:d>
                            <m:dPr>
                              <m:begChr m:val="["/>
                              <m:endChr m:val="]"/>
                              <m:ctrlPr>
                                <a:rPr lang="id-ID" b="0" i="1" smtClean="0">
                                  <a:latin typeface="Cambria Math" panose="02040503050406030204" pitchFamily="18" charset="0"/>
                                </a:rPr>
                              </m:ctrlPr>
                            </m:dPr>
                            <m:e>
                              <m:sSup>
                                <m:sSupPr>
                                  <m:ctrlPr>
                                    <a:rPr lang="id-ID" b="0" i="1" smtClean="0">
                                      <a:latin typeface="Cambria Math" panose="02040503050406030204" pitchFamily="18" charset="0"/>
                                    </a:rPr>
                                  </m:ctrlPr>
                                </m:sSupPr>
                                <m:e>
                                  <m:d>
                                    <m:dPr>
                                      <m:ctrlPr>
                                        <a:rPr lang="id-ID" b="0" i="1" smtClean="0">
                                          <a:latin typeface="Cambria Math" panose="02040503050406030204" pitchFamily="18" charset="0"/>
                                        </a:rPr>
                                      </m:ctrlPr>
                                    </m:dPr>
                                    <m:e>
                                      <m:sSubSup>
                                        <m:sSubSupPr>
                                          <m:ctrlPr>
                                            <a:rPr lang="id-ID" b="0" i="1" smtClean="0">
                                              <a:latin typeface="Cambria Math" panose="02040503050406030204" pitchFamily="18" charset="0"/>
                                            </a:rPr>
                                          </m:ctrlPr>
                                        </m:sSubSupPr>
                                        <m:e>
                                          <m:r>
                                            <a:rPr lang="id-ID" b="0" i="1" smtClean="0">
                                              <a:latin typeface="Cambria Math" panose="02040503050406030204" pitchFamily="18" charset="0"/>
                                            </a:rPr>
                                            <m:t>𝜔</m:t>
                                          </m:r>
                                        </m:e>
                                        <m:sub>
                                          <m:r>
                                            <a:rPr lang="id-ID" b="0" i="1" smtClean="0">
                                              <a:latin typeface="Cambria Math" panose="02040503050406030204" pitchFamily="18" charset="0"/>
                                            </a:rPr>
                                            <m:t>𝑚</m:t>
                                          </m:r>
                                        </m:sub>
                                        <m:sup>
                                          <m:r>
                                            <a:rPr lang="id-ID" b="0" i="1" smtClean="0">
                                              <a:latin typeface="Cambria Math" panose="02040503050406030204" pitchFamily="18" charset="0"/>
                                            </a:rPr>
                                            <m:t>2</m:t>
                                          </m:r>
                                        </m:sup>
                                      </m:sSubSup>
                                      <m:r>
                                        <a:rPr lang="id-ID" b="0" i="1" smtClean="0">
                                          <a:latin typeface="Cambria Math" panose="02040503050406030204" pitchFamily="18" charset="0"/>
                                        </a:rPr>
                                        <m:t>−</m:t>
                                      </m:r>
                                      <m:sSup>
                                        <m:sSupPr>
                                          <m:ctrlPr>
                                            <a:rPr lang="id-ID" b="0" i="1" smtClean="0">
                                              <a:latin typeface="Cambria Math" panose="02040503050406030204" pitchFamily="18" charset="0"/>
                                            </a:rPr>
                                          </m:ctrlPr>
                                        </m:sSupPr>
                                        <m:e>
                                          <m:r>
                                            <a:rPr lang="id-ID" b="0" i="1" smtClean="0">
                                              <a:latin typeface="Cambria Math" panose="02040503050406030204" pitchFamily="18" charset="0"/>
                                            </a:rPr>
                                            <m:t>𝜔</m:t>
                                          </m:r>
                                        </m:e>
                                        <m:sup>
                                          <m:r>
                                            <a:rPr lang="id-ID" b="0" i="1" smtClean="0">
                                              <a:latin typeface="Cambria Math" panose="02040503050406030204" pitchFamily="18" charset="0"/>
                                            </a:rPr>
                                            <m:t>2</m:t>
                                          </m:r>
                                        </m:sup>
                                      </m:sSup>
                                    </m:e>
                                  </m:d>
                                </m:e>
                                <m:sup>
                                  <m:r>
                                    <a:rPr lang="id-ID" b="0" i="1" smtClean="0">
                                      <a:latin typeface="Cambria Math" panose="02040503050406030204" pitchFamily="18" charset="0"/>
                                    </a:rPr>
                                    <m:t>2</m:t>
                                  </m:r>
                                </m:sup>
                              </m:sSup>
                              <m:r>
                                <a:rPr lang="id-ID" b="0" i="1" smtClean="0">
                                  <a:latin typeface="Cambria Math" panose="02040503050406030204" pitchFamily="18" charset="0"/>
                                </a:rPr>
                                <m:t>−</m:t>
                              </m:r>
                              <m:sSup>
                                <m:sSupPr>
                                  <m:ctrlPr>
                                    <a:rPr lang="id-ID" b="0" i="1" smtClean="0">
                                      <a:latin typeface="Cambria Math" panose="02040503050406030204" pitchFamily="18" charset="0"/>
                                    </a:rPr>
                                  </m:ctrlPr>
                                </m:sSupPr>
                                <m:e>
                                  <m:r>
                                    <a:rPr lang="id-ID" b="0" i="1" smtClean="0">
                                      <a:latin typeface="Cambria Math" panose="02040503050406030204" pitchFamily="18" charset="0"/>
                                    </a:rPr>
                                    <m:t>𝜔</m:t>
                                  </m:r>
                                </m:e>
                                <m:sup>
                                  <m:r>
                                    <a:rPr lang="id-ID" b="0" i="1" smtClean="0">
                                      <a:latin typeface="Cambria Math" panose="02040503050406030204" pitchFamily="18" charset="0"/>
                                    </a:rPr>
                                    <m:t>2</m:t>
                                  </m:r>
                                </m:sup>
                              </m:sSup>
                              <m:sSup>
                                <m:sSupPr>
                                  <m:ctrlPr>
                                    <a:rPr lang="id-ID" b="0" i="1" smtClean="0">
                                      <a:latin typeface="Cambria Math" panose="02040503050406030204" pitchFamily="18" charset="0"/>
                                    </a:rPr>
                                  </m:ctrlPr>
                                </m:sSupPr>
                                <m:e>
                                  <m:r>
                                    <a:rPr lang="id-ID" b="0" i="1" smtClean="0">
                                      <a:latin typeface="Cambria Math" panose="02040503050406030204" pitchFamily="18" charset="0"/>
                                    </a:rPr>
                                    <m:t>𝛾</m:t>
                                  </m:r>
                                </m:e>
                                <m:sup>
                                  <m:r>
                                    <a:rPr lang="id-ID" b="0" i="1" smtClean="0">
                                      <a:latin typeface="Cambria Math" panose="02040503050406030204" pitchFamily="18" charset="0"/>
                                    </a:rPr>
                                    <m:t>2</m:t>
                                  </m:r>
                                </m:sup>
                              </m:sSup>
                              <m:r>
                                <a:rPr lang="id-ID" b="0" i="1" smtClean="0">
                                  <a:latin typeface="Cambria Math" panose="02040503050406030204" pitchFamily="18" charset="0"/>
                                </a:rPr>
                                <m:t>)</m:t>
                              </m:r>
                            </m:e>
                          </m:d>
                        </m:den>
                      </m:f>
                    </m:oMath>
                    <m:oMath xmlns:m="http://schemas.openxmlformats.org/officeDocument/2006/math">
                      <m:r>
                        <m:rPr>
                          <m:aln/>
                        </m:rPr>
                        <a:rPr lang="id-ID" b="0" i="1" smtClean="0">
                          <a:latin typeface="Cambria Math" panose="02040503050406030204" pitchFamily="18" charset="0"/>
                        </a:rPr>
                        <m:t>=</m:t>
                      </m:r>
                      <m:f>
                        <m:fPr>
                          <m:ctrlPr>
                            <a:rPr lang="id-ID" b="0" i="1" smtClean="0">
                              <a:latin typeface="Cambria Math" panose="02040503050406030204" pitchFamily="18" charset="0"/>
                            </a:rPr>
                          </m:ctrlPr>
                        </m:fPr>
                        <m:num>
                          <m:r>
                            <a:rPr lang="id-ID" b="0" i="1" smtClean="0">
                              <a:latin typeface="Cambria Math" panose="02040503050406030204" pitchFamily="18" charset="0"/>
                            </a:rPr>
                            <m:t>2</m:t>
                          </m:r>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sSub>
                            <m:sSubPr>
                              <m:ctrlPr>
                                <a:rPr lang="id-ID" b="0" i="1" smtClean="0">
                                  <a:latin typeface="Cambria Math" panose="02040503050406030204" pitchFamily="18" charset="0"/>
                                </a:rPr>
                              </m:ctrlPr>
                            </m:sSubPr>
                            <m:e>
                              <m:r>
                                <a:rPr lang="id-ID" b="0" i="1" smtClean="0">
                                  <a:latin typeface="Cambria Math" panose="02040503050406030204" pitchFamily="18" charset="0"/>
                                </a:rPr>
                                <m:t>𝑘</m:t>
                              </m:r>
                            </m:e>
                            <m:sub>
                              <m:r>
                                <a:rPr lang="id-ID" b="0" i="1" smtClean="0">
                                  <a:latin typeface="Cambria Math" panose="02040503050406030204" pitchFamily="18" charset="0"/>
                                </a:rPr>
                                <m:t>𝐵</m:t>
                              </m:r>
                            </m:sub>
                          </m:sSub>
                          <m:r>
                            <a:rPr lang="id-ID" b="0" i="1" smtClean="0">
                              <a:latin typeface="Cambria Math" panose="02040503050406030204" pitchFamily="18" charset="0"/>
                            </a:rPr>
                            <m:t>𝑇</m:t>
                          </m:r>
                        </m:num>
                        <m:den>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sSub>
                            <m:sSubPr>
                              <m:ctrlPr>
                                <a:rPr lang="id-ID" i="1">
                                  <a:latin typeface="Cambria Math" panose="02040503050406030204" pitchFamily="18" charset="0"/>
                                </a:rPr>
                              </m:ctrlPr>
                            </m:sSubPr>
                            <m:e>
                              <m:r>
                                <a:rPr lang="id-ID" i="1">
                                  <a:latin typeface="Cambria Math" panose="02040503050406030204" pitchFamily="18" charset="0"/>
                                </a:rPr>
                                <m:t>𝑚</m:t>
                              </m:r>
                            </m:e>
                            <m:sub>
                              <m:r>
                                <a:rPr lang="id-ID" i="1">
                                  <a:latin typeface="Cambria Math" panose="02040503050406030204" pitchFamily="18" charset="0"/>
                                </a:rPr>
                                <m:t>𝑒𝑓𝑓</m:t>
                              </m:r>
                            </m:sub>
                          </m:sSub>
                          <m:d>
                            <m:dPr>
                              <m:begChr m:val="["/>
                              <m:endChr m:val="]"/>
                              <m:ctrlPr>
                                <a:rPr lang="id-ID" i="1">
                                  <a:latin typeface="Cambria Math" panose="02040503050406030204" pitchFamily="18" charset="0"/>
                                </a:rPr>
                              </m:ctrlPr>
                            </m:dPr>
                            <m:e>
                              <m:sSubSup>
                                <m:sSubSupPr>
                                  <m:ctrlPr>
                                    <a:rPr lang="id-ID" i="1">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i="1">
                                      <a:latin typeface="Cambria Math" panose="02040503050406030204" pitchFamily="18" charset="0"/>
                                    </a:rPr>
                                    <m:t>4</m:t>
                                  </m:r>
                                </m:sup>
                              </m:sSubSup>
                              <m:r>
                                <a:rPr lang="id-ID" i="1">
                                  <a:latin typeface="Cambria Math" panose="02040503050406030204" pitchFamily="18" charset="0"/>
                                </a:rPr>
                                <m:t>−2</m:t>
                              </m:r>
                              <m:sSubSup>
                                <m:sSubSupPr>
                                  <m:ctrlPr>
                                    <a:rPr lang="id-ID" i="1">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i="1">
                                      <a:latin typeface="Cambria Math" panose="02040503050406030204" pitchFamily="18" charset="0"/>
                                    </a:rPr>
                                    <m:t>2</m:t>
                                  </m:r>
                                </m:sup>
                              </m:sSubSup>
                              <m:sSup>
                                <m:sSupPr>
                                  <m:ctrlPr>
                                    <a:rPr lang="id-ID" i="1">
                                      <a:latin typeface="Cambria Math" panose="02040503050406030204" pitchFamily="18" charset="0"/>
                                    </a:rPr>
                                  </m:ctrlPr>
                                </m:sSupPr>
                                <m:e>
                                  <m:r>
                                    <a:rPr lang="id-ID" i="1">
                                      <a:latin typeface="Cambria Math" panose="02040503050406030204" pitchFamily="18" charset="0"/>
                                    </a:rPr>
                                    <m:t>𝜔</m:t>
                                  </m:r>
                                </m:e>
                                <m:sup>
                                  <m:r>
                                    <a:rPr lang="id-ID" i="1">
                                      <a:latin typeface="Cambria Math" panose="02040503050406030204" pitchFamily="18" charset="0"/>
                                    </a:rPr>
                                    <m:t>2</m:t>
                                  </m:r>
                                </m:sup>
                              </m:sSup>
                              <m:r>
                                <a:rPr lang="id-ID" i="1">
                                  <a:latin typeface="Cambria Math" panose="02040503050406030204" pitchFamily="18" charset="0"/>
                                </a:rPr>
                                <m:t>+</m:t>
                              </m:r>
                              <m:sSup>
                                <m:sSupPr>
                                  <m:ctrlPr>
                                    <a:rPr lang="id-ID" i="1">
                                      <a:latin typeface="Cambria Math" panose="02040503050406030204" pitchFamily="18" charset="0"/>
                                    </a:rPr>
                                  </m:ctrlPr>
                                </m:sSupPr>
                                <m:e>
                                  <m:r>
                                    <a:rPr lang="id-ID" i="1">
                                      <a:latin typeface="Cambria Math" panose="02040503050406030204" pitchFamily="18" charset="0"/>
                                    </a:rPr>
                                    <m:t>𝜔</m:t>
                                  </m:r>
                                </m:e>
                                <m:sup>
                                  <m:r>
                                    <a:rPr lang="id-ID" i="1">
                                      <a:latin typeface="Cambria Math" panose="02040503050406030204" pitchFamily="18" charset="0"/>
                                    </a:rPr>
                                    <m:t>4</m:t>
                                  </m:r>
                                </m:sup>
                              </m:sSup>
                              <m:r>
                                <a:rPr lang="id-ID" i="1">
                                  <a:latin typeface="Cambria Math" panose="02040503050406030204" pitchFamily="18" charset="0"/>
                                </a:rPr>
                                <m:t>−</m:t>
                              </m:r>
                              <m:f>
                                <m:fPr>
                                  <m:ctrlPr>
                                    <a:rPr lang="id-ID" b="0" i="1" smtClean="0">
                                      <a:latin typeface="Cambria Math" panose="02040503050406030204" pitchFamily="18" charset="0"/>
                                    </a:rPr>
                                  </m:ctrlPr>
                                </m:fPr>
                                <m:num>
                                  <m:sSup>
                                    <m:sSupPr>
                                      <m:ctrlPr>
                                        <a:rPr lang="id-ID" i="1">
                                          <a:latin typeface="Cambria Math" panose="02040503050406030204" pitchFamily="18" charset="0"/>
                                        </a:rPr>
                                      </m:ctrlPr>
                                    </m:sSupPr>
                                    <m:e>
                                      <m:r>
                                        <a:rPr lang="id-ID" i="1">
                                          <a:latin typeface="Cambria Math" panose="02040503050406030204" pitchFamily="18" charset="0"/>
                                        </a:rPr>
                                        <m:t>𝜔</m:t>
                                      </m:r>
                                    </m:e>
                                    <m:sup>
                                      <m:r>
                                        <a:rPr lang="id-ID" i="1">
                                          <a:latin typeface="Cambria Math" panose="02040503050406030204" pitchFamily="18" charset="0"/>
                                        </a:rPr>
                                        <m:t>2</m:t>
                                      </m:r>
                                    </m:sup>
                                  </m:sSup>
                                  <m:sSubSup>
                                    <m:sSubSupPr>
                                      <m:ctrlPr>
                                        <a:rPr lang="id-ID" b="0" i="1" smtClean="0">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b="0" i="1" smtClean="0">
                                          <a:latin typeface="Cambria Math" panose="02040503050406030204" pitchFamily="18" charset="0"/>
                                        </a:rPr>
                                        <m:t>2</m:t>
                                      </m:r>
                                    </m:sup>
                                  </m:sSubSup>
                                </m:num>
                                <m:den>
                                  <m:sSubSup>
                                    <m:sSubSupPr>
                                      <m:ctrlPr>
                                        <a:rPr lang="id-ID" i="1">
                                          <a:latin typeface="Cambria Math" panose="02040503050406030204" pitchFamily="18" charset="0"/>
                                        </a:rPr>
                                      </m:ctrlPr>
                                    </m:sSubSupPr>
                                    <m:e>
                                      <m:r>
                                        <a:rPr lang="id-ID" i="1">
                                          <a:latin typeface="Cambria Math" panose="02040503050406030204" pitchFamily="18" charset="0"/>
                                        </a:rPr>
                                        <m:t>𝑄</m:t>
                                      </m:r>
                                    </m:e>
                                    <m:sub>
                                      <m:r>
                                        <a:rPr lang="id-ID" i="1">
                                          <a:latin typeface="Cambria Math" panose="02040503050406030204" pitchFamily="18" charset="0"/>
                                        </a:rPr>
                                        <m:t>𝑚</m:t>
                                      </m:r>
                                    </m:sub>
                                    <m:sup>
                                      <m:r>
                                        <a:rPr lang="id-ID" i="1">
                                          <a:latin typeface="Cambria Math" panose="02040503050406030204" pitchFamily="18" charset="0"/>
                                        </a:rPr>
                                        <m:t>2</m:t>
                                      </m:r>
                                    </m:sup>
                                  </m:sSubSup>
                                </m:den>
                              </m:f>
                              <m:r>
                                <a:rPr lang="id-ID" i="1">
                                  <a:latin typeface="Cambria Math" panose="02040503050406030204" pitchFamily="18" charset="0"/>
                                </a:rPr>
                                <m:t>)</m:t>
                              </m:r>
                            </m:e>
                          </m:d>
                        </m:den>
                      </m:f>
                    </m:oMath>
                    <m:oMath xmlns:m="http://schemas.openxmlformats.org/officeDocument/2006/math">
                      <m:r>
                        <m:rPr>
                          <m:aln/>
                        </m:rPr>
                        <a:rPr lang="id-ID" b="0" i="1" smtClean="0">
                          <a:latin typeface="Cambria Math" panose="02040503050406030204" pitchFamily="18" charset="0"/>
                        </a:rPr>
                        <m:t>=</m:t>
                      </m:r>
                      <m:f>
                        <m:fPr>
                          <m:ctrlPr>
                            <a:rPr lang="id-ID" i="1">
                              <a:latin typeface="Cambria Math" panose="02040503050406030204" pitchFamily="18" charset="0"/>
                            </a:rPr>
                          </m:ctrlPr>
                        </m:fPr>
                        <m:num>
                          <m:r>
                            <a:rPr lang="id-ID" i="1">
                              <a:latin typeface="Cambria Math" panose="02040503050406030204" pitchFamily="18" charset="0"/>
                            </a:rPr>
                            <m:t>2</m:t>
                          </m:r>
                          <m:sSub>
                            <m:sSubPr>
                              <m:ctrlPr>
                                <a:rPr lang="id-ID" i="1">
                                  <a:latin typeface="Cambria Math" panose="02040503050406030204" pitchFamily="18" charset="0"/>
                                </a:rPr>
                              </m:ctrlPr>
                            </m:sSubPr>
                            <m:e>
                              <m:r>
                                <a:rPr lang="id-ID" i="1">
                                  <a:latin typeface="Cambria Math" panose="02040503050406030204" pitchFamily="18" charset="0"/>
                                </a:rPr>
                                <m:t>𝑘</m:t>
                              </m:r>
                            </m:e>
                            <m:sub>
                              <m:r>
                                <a:rPr lang="id-ID" i="1">
                                  <a:latin typeface="Cambria Math" panose="02040503050406030204" pitchFamily="18" charset="0"/>
                                </a:rPr>
                                <m:t>𝐵</m:t>
                              </m:r>
                            </m:sub>
                          </m:sSub>
                          <m:r>
                            <a:rPr lang="id-ID" i="1">
                              <a:latin typeface="Cambria Math" panose="02040503050406030204" pitchFamily="18" charset="0"/>
                            </a:rPr>
                            <m:t>𝑇</m:t>
                          </m:r>
                        </m:num>
                        <m:den>
                          <m:sSub>
                            <m:sSubPr>
                              <m:ctrlPr>
                                <a:rPr lang="id-ID" i="1">
                                  <a:latin typeface="Cambria Math" panose="02040503050406030204" pitchFamily="18" charset="0"/>
                                </a:rPr>
                              </m:ctrlPr>
                            </m:sSubPr>
                            <m:e>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r>
                                <a:rPr lang="id-ID" i="1">
                                  <a:latin typeface="Cambria Math" panose="02040503050406030204" pitchFamily="18" charset="0"/>
                                </a:rPr>
                                <m:t>𝑚</m:t>
                              </m:r>
                            </m:e>
                            <m:sub>
                              <m:r>
                                <a:rPr lang="id-ID" i="1">
                                  <a:latin typeface="Cambria Math" panose="02040503050406030204" pitchFamily="18" charset="0"/>
                                </a:rPr>
                                <m:t>𝑒𝑓𝑓</m:t>
                              </m:r>
                            </m:sub>
                          </m:sSub>
                          <m:sSubSup>
                            <m:sSubSupPr>
                              <m:ctrlPr>
                                <a:rPr lang="id-ID" b="0" i="1" smtClean="0">
                                  <a:latin typeface="Cambria Math" panose="02040503050406030204" pitchFamily="18" charset="0"/>
                                </a:rPr>
                              </m:ctrlPr>
                            </m:sSubSupPr>
                            <m:e>
                              <m:r>
                                <a:rPr lang="id-ID" b="0" i="1" smtClean="0">
                                  <a:latin typeface="Cambria Math" panose="02040503050406030204" pitchFamily="18" charset="0"/>
                                </a:rPr>
                                <m:t>𝜔</m:t>
                              </m:r>
                            </m:e>
                            <m:sub>
                              <m:r>
                                <a:rPr lang="id-ID" b="0" i="1" smtClean="0">
                                  <a:latin typeface="Cambria Math" panose="02040503050406030204" pitchFamily="18" charset="0"/>
                                </a:rPr>
                                <m:t>𝑚</m:t>
                              </m:r>
                            </m:sub>
                            <m:sup>
                              <m:r>
                                <a:rPr lang="id-ID" b="0" i="1" smtClean="0">
                                  <a:latin typeface="Cambria Math" panose="02040503050406030204" pitchFamily="18" charset="0"/>
                                </a:rPr>
                                <m:t>3</m:t>
                              </m:r>
                            </m:sup>
                          </m:sSubSup>
                          <m:d>
                            <m:dPr>
                              <m:begChr m:val="["/>
                              <m:endChr m:val="]"/>
                              <m:ctrlPr>
                                <a:rPr lang="id-ID" i="1">
                                  <a:latin typeface="Cambria Math" panose="02040503050406030204" pitchFamily="18" charset="0"/>
                                </a:rPr>
                              </m:ctrlPr>
                            </m:dPr>
                            <m:e>
                              <m:r>
                                <a:rPr lang="id-ID" i="1" smtClean="0">
                                  <a:latin typeface="Cambria Math" panose="02040503050406030204" pitchFamily="18" charset="0"/>
                                </a:rPr>
                                <m:t>1</m:t>
                              </m:r>
                              <m:r>
                                <a:rPr lang="id-ID" i="1">
                                  <a:latin typeface="Cambria Math" panose="02040503050406030204" pitchFamily="18" charset="0"/>
                                </a:rPr>
                                <m:t>−</m:t>
                              </m:r>
                              <m:d>
                                <m:dPr>
                                  <m:ctrlPr>
                                    <a:rPr lang="id-ID" b="0" i="1" smtClean="0">
                                      <a:latin typeface="Cambria Math" panose="02040503050406030204" pitchFamily="18" charset="0"/>
                                    </a:rPr>
                                  </m:ctrlPr>
                                </m:dPr>
                                <m:e>
                                  <m:r>
                                    <a:rPr lang="id-ID" i="1">
                                      <a:latin typeface="Cambria Math" panose="02040503050406030204" pitchFamily="18" charset="0"/>
                                    </a:rPr>
                                    <m:t>2</m:t>
                                  </m:r>
                                  <m:r>
                                    <a:rPr lang="id-ID" b="0" i="1" smtClean="0">
                                      <a:latin typeface="Cambria Math" panose="02040503050406030204" pitchFamily="18" charset="0"/>
                                    </a:rPr>
                                    <m:t>+</m:t>
                                  </m:r>
                                  <m:f>
                                    <m:fPr>
                                      <m:ctrlPr>
                                        <a:rPr lang="id-ID" b="0" i="1" smtClean="0">
                                          <a:latin typeface="Cambria Math" panose="02040503050406030204" pitchFamily="18" charset="0"/>
                                        </a:rPr>
                                      </m:ctrlPr>
                                    </m:fPr>
                                    <m:num>
                                      <m:r>
                                        <a:rPr lang="id-ID" b="0" i="1" smtClean="0">
                                          <a:latin typeface="Cambria Math" panose="02040503050406030204" pitchFamily="18" charset="0"/>
                                        </a:rPr>
                                        <m:t>1</m:t>
                                      </m:r>
                                    </m:num>
                                    <m:den>
                                      <m:sSubSup>
                                        <m:sSubSupPr>
                                          <m:ctrlPr>
                                            <a:rPr lang="id-ID" i="1">
                                              <a:latin typeface="Cambria Math" panose="02040503050406030204" pitchFamily="18" charset="0"/>
                                            </a:rPr>
                                          </m:ctrlPr>
                                        </m:sSubSupPr>
                                        <m:e>
                                          <m:r>
                                            <a:rPr lang="id-ID" i="1">
                                              <a:latin typeface="Cambria Math" panose="02040503050406030204" pitchFamily="18" charset="0"/>
                                            </a:rPr>
                                            <m:t>𝑄</m:t>
                                          </m:r>
                                        </m:e>
                                        <m:sub>
                                          <m:r>
                                            <a:rPr lang="id-ID" i="1">
                                              <a:latin typeface="Cambria Math" panose="02040503050406030204" pitchFamily="18" charset="0"/>
                                            </a:rPr>
                                            <m:t>𝑚</m:t>
                                          </m:r>
                                        </m:sub>
                                        <m:sup>
                                          <m:r>
                                            <a:rPr lang="id-ID" i="1">
                                              <a:latin typeface="Cambria Math" panose="02040503050406030204" pitchFamily="18" charset="0"/>
                                            </a:rPr>
                                            <m:t>2</m:t>
                                          </m:r>
                                        </m:sup>
                                      </m:sSubSup>
                                    </m:den>
                                  </m:f>
                                </m:e>
                              </m:d>
                              <m:sSup>
                                <m:sSupPr>
                                  <m:ctrlPr>
                                    <a:rPr lang="id-ID" i="1">
                                      <a:latin typeface="Cambria Math" panose="02040503050406030204" pitchFamily="18" charset="0"/>
                                    </a:rPr>
                                  </m:ctrlPr>
                                </m:sSupPr>
                                <m:e>
                                  <m:d>
                                    <m:dPr>
                                      <m:ctrlPr>
                                        <a:rPr lang="id-ID" b="0" i="1" smtClean="0">
                                          <a:latin typeface="Cambria Math" panose="02040503050406030204" pitchFamily="18" charset="0"/>
                                        </a:rPr>
                                      </m:ctrlPr>
                                    </m:dPr>
                                    <m:e>
                                      <m:f>
                                        <m:fPr>
                                          <m:ctrlPr>
                                            <a:rPr lang="id-ID" b="0" i="1" smtClean="0">
                                              <a:latin typeface="Cambria Math" panose="02040503050406030204" pitchFamily="18" charset="0"/>
                                            </a:rPr>
                                          </m:ctrlPr>
                                        </m:fPr>
                                        <m:num>
                                          <m:r>
                                            <a:rPr lang="id-ID" i="1">
                                              <a:latin typeface="Cambria Math" panose="02040503050406030204" pitchFamily="18" charset="0"/>
                                            </a:rPr>
                                            <m:t>𝜔</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den>
                                      </m:f>
                                    </m:e>
                                  </m:d>
                                </m:e>
                                <m:sup>
                                  <m:r>
                                    <a:rPr lang="id-ID" i="1">
                                      <a:latin typeface="Cambria Math" panose="02040503050406030204" pitchFamily="18" charset="0"/>
                                    </a:rPr>
                                    <m:t>2</m:t>
                                  </m:r>
                                </m:sup>
                              </m:sSup>
                              <m:r>
                                <a:rPr lang="id-ID" i="1">
                                  <a:latin typeface="Cambria Math" panose="02040503050406030204" pitchFamily="18" charset="0"/>
                                </a:rPr>
                                <m:t>+</m:t>
                              </m:r>
                              <m:sSup>
                                <m:sSupPr>
                                  <m:ctrlPr>
                                    <a:rPr lang="id-ID" b="0" i="1" smtClean="0">
                                      <a:latin typeface="Cambria Math" panose="02040503050406030204" pitchFamily="18" charset="0"/>
                                    </a:rPr>
                                  </m:ctrlPr>
                                </m:sSupPr>
                                <m:e>
                                  <m:d>
                                    <m:dPr>
                                      <m:ctrlPr>
                                        <a:rPr lang="id-ID" b="0" i="1" smtClean="0">
                                          <a:latin typeface="Cambria Math" panose="02040503050406030204" pitchFamily="18" charset="0"/>
                                        </a:rPr>
                                      </m:ctrlPr>
                                    </m:dPr>
                                    <m:e>
                                      <m:f>
                                        <m:fPr>
                                          <m:ctrlPr>
                                            <a:rPr lang="id-ID" b="0" i="1" smtClean="0">
                                              <a:latin typeface="Cambria Math" panose="02040503050406030204" pitchFamily="18" charset="0"/>
                                            </a:rPr>
                                          </m:ctrlPr>
                                        </m:fPr>
                                        <m:num>
                                          <m:r>
                                            <a:rPr lang="id-ID" b="0" i="1" smtClean="0">
                                              <a:latin typeface="Cambria Math" panose="02040503050406030204" pitchFamily="18" charset="0"/>
                                            </a:rPr>
                                            <m:t>𝜔</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den>
                                      </m:f>
                                    </m:e>
                                  </m:d>
                                </m:e>
                                <m:sup>
                                  <m:r>
                                    <a:rPr lang="id-ID" b="0" i="1" smtClean="0">
                                      <a:latin typeface="Cambria Math" panose="02040503050406030204" pitchFamily="18" charset="0"/>
                                    </a:rPr>
                                    <m:t>4</m:t>
                                  </m:r>
                                </m:sup>
                              </m:sSup>
                            </m:e>
                          </m:d>
                        </m:den>
                      </m:f>
                    </m:oMath>
                  </m:oMathPara>
                </a14:m>
                <a:endParaRPr lang="id-ID" b="0" dirty="0"/>
              </a:p>
            </p:txBody>
          </p:sp>
        </mc:Choice>
        <mc:Fallback>
          <p:sp>
            <p:nvSpPr>
              <p:cNvPr id="3" name="Tampungan Konten 2">
                <a:extLst>
                  <a:ext uri="{FF2B5EF4-FFF2-40B4-BE49-F238E27FC236}">
                    <a16:creationId xmlns:a16="http://schemas.microsoft.com/office/drawing/2014/main" id="{F658B4D2-D615-8DB1-E7DD-00EE1AAAB428}"/>
                  </a:ext>
                </a:extLst>
              </p:cNvPr>
              <p:cNvSpPr>
                <a:spLocks noGrp="1" noRot="1" noChangeAspect="1" noMove="1" noResize="1" noEditPoints="1" noAdjustHandles="1" noChangeArrowheads="1" noChangeShapeType="1" noTextEdit="1"/>
              </p:cNvSpPr>
              <p:nvPr>
                <p:ph idx="1"/>
              </p:nvPr>
            </p:nvSpPr>
            <p:spPr>
              <a:blipFill>
                <a:blip r:embed="rId2"/>
                <a:stretch>
                  <a:fillRect l="-754" t="-840"/>
                </a:stretch>
              </a:blipFill>
            </p:spPr>
            <p:txBody>
              <a:bodyPr/>
              <a:lstStyle/>
              <a:p>
                <a:r>
                  <a:rPr lang="en-ID">
                    <a:noFill/>
                  </a:rPr>
                  <a:t> </a:t>
                </a:r>
              </a:p>
            </p:txBody>
          </p:sp>
        </mc:Fallback>
      </mc:AlternateContent>
    </p:spTree>
    <p:extLst>
      <p:ext uri="{BB962C8B-B14F-4D97-AF65-F5344CB8AC3E}">
        <p14:creationId xmlns:p14="http://schemas.microsoft.com/office/powerpoint/2010/main" val="342262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C1EF3731-CAD4-9A76-12B6-F16498C9D1E2}"/>
              </a:ext>
            </a:extLst>
          </p:cNvPr>
          <p:cNvSpPr>
            <a:spLocks noGrp="1"/>
          </p:cNvSpPr>
          <p:nvPr>
            <p:ph type="title"/>
          </p:nvPr>
        </p:nvSpPr>
        <p:spPr/>
        <p:txBody>
          <a:bodyPr/>
          <a:lstStyle/>
          <a:p>
            <a:r>
              <a:rPr lang="id-ID" dirty="0"/>
              <a:t>1. </a:t>
            </a:r>
            <a:r>
              <a:rPr lang="id-ID" dirty="0" err="1"/>
              <a:t>Graph</a:t>
            </a:r>
            <a:r>
              <a:rPr lang="id-ID" dirty="0"/>
              <a:t> </a:t>
            </a:r>
            <a:r>
              <a:rPr lang="id-ID" dirty="0" err="1"/>
              <a:t>spectrum</a:t>
            </a:r>
            <a:r>
              <a:rPr lang="id-ID" dirty="0"/>
              <a:t> </a:t>
            </a:r>
            <a:r>
              <a:rPr lang="id-ID" dirty="0" err="1"/>
              <a:t>and</a:t>
            </a:r>
            <a:r>
              <a:rPr lang="id-ID" dirty="0"/>
              <a:t> </a:t>
            </a:r>
            <a:r>
              <a:rPr lang="id-ID" dirty="0" err="1"/>
              <a:t>susceptibility</a:t>
            </a:r>
            <a:endParaRPr lang="en-ID" dirty="0"/>
          </a:p>
        </p:txBody>
      </p:sp>
      <mc:AlternateContent xmlns:mc="http://schemas.openxmlformats.org/markup-compatibility/2006">
        <mc:Choice xmlns:a14="http://schemas.microsoft.com/office/drawing/2010/main" Requires="a14">
          <p:sp>
            <p:nvSpPr>
              <p:cNvPr id="3" name="Tampungan Konten 2">
                <a:extLst>
                  <a:ext uri="{FF2B5EF4-FFF2-40B4-BE49-F238E27FC236}">
                    <a16:creationId xmlns:a16="http://schemas.microsoft.com/office/drawing/2014/main" id="{F658B4D2-D615-8DB1-E7DD-00EE1AAAB428}"/>
                  </a:ext>
                </a:extLst>
              </p:cNvPr>
              <p:cNvSpPr>
                <a:spLocks noGrp="1"/>
              </p:cNvSpPr>
              <p:nvPr>
                <p:ph idx="1"/>
              </p:nvPr>
            </p:nvSpPr>
            <p:spPr/>
            <p:txBody>
              <a:bodyPr>
                <a:normAutofit fontScale="77500" lnSpcReduction="20000"/>
              </a:bodyPr>
              <a:lstStyle/>
              <a:p>
                <a:pPr marL="0" indent="0">
                  <a:lnSpc>
                    <a:spcPct val="125000"/>
                  </a:lnSpc>
                  <a:spcBef>
                    <a:spcPts val="0"/>
                  </a:spcBef>
                  <a:buNone/>
                </a:pPr>
                <a:r>
                  <a:rPr lang="id-ID" dirty="0"/>
                  <a:t>Mengubah sedikit bentuk persamaan dengan </a:t>
                </a:r>
                <a14:m>
                  <m:oMath xmlns:m="http://schemas.openxmlformats.org/officeDocument/2006/math">
                    <m:r>
                      <a:rPr lang="id-ID" b="0" i="1" smtClean="0">
                        <a:latin typeface="Cambria Math" panose="02040503050406030204" pitchFamily="18" charset="0"/>
                      </a:rPr>
                      <m:t>𝛾</m:t>
                    </m:r>
                    <m:r>
                      <a:rPr lang="id-ID" b="0" i="1" smtClean="0">
                        <a:latin typeface="Cambria Math" panose="02040503050406030204" pitchFamily="18" charset="0"/>
                      </a:rPr>
                      <m:t>=</m:t>
                    </m:r>
                    <m:f>
                      <m:fPr>
                        <m:ctrlPr>
                          <a:rPr lang="id-ID" b="0" i="1" smtClean="0">
                            <a:latin typeface="Cambria Math" panose="02040503050406030204" pitchFamily="18" charset="0"/>
                          </a:rPr>
                        </m:ctrlPr>
                      </m:fPr>
                      <m:num>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num>
                      <m:den>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den>
                    </m:f>
                  </m:oMath>
                </a14:m>
                <a:r>
                  <a:rPr lang="id-ID" dirty="0"/>
                  <a:t>menjadi</a:t>
                </a:r>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f>
                        <m:fPr>
                          <m:ctrlPr>
                            <a:rPr lang="id-ID" b="0" i="1" smtClean="0">
                              <a:latin typeface="Cambria Math" panose="02040503050406030204" pitchFamily="18" charset="0"/>
                            </a:rPr>
                          </m:ctrlPr>
                        </m:fPr>
                        <m:num>
                          <m:r>
                            <a:rPr lang="id-ID" b="0" i="1" smtClean="0">
                              <a:latin typeface="Cambria Math" panose="02040503050406030204" pitchFamily="18" charset="0"/>
                            </a:rPr>
                            <m:t>𝜒</m:t>
                          </m:r>
                          <m:d>
                            <m:dPr>
                              <m:ctrlPr>
                                <a:rPr lang="id-ID" b="0" i="1" smtClean="0">
                                  <a:latin typeface="Cambria Math" panose="02040503050406030204" pitchFamily="18" charset="0"/>
                                </a:rPr>
                              </m:ctrlPr>
                            </m:dPr>
                            <m:e>
                              <m:r>
                                <a:rPr lang="id-ID" b="0" i="1" smtClean="0">
                                  <a:latin typeface="Cambria Math" panose="02040503050406030204" pitchFamily="18" charset="0"/>
                                </a:rPr>
                                <m:t>𝜔</m:t>
                              </m:r>
                            </m:e>
                          </m:d>
                        </m:num>
                        <m:den>
                          <m:d>
                            <m:dPr>
                              <m:begChr m:val="|"/>
                              <m:endChr m:val="|"/>
                              <m:ctrlPr>
                                <a:rPr lang="id-ID" b="0" i="1" smtClean="0">
                                  <a:latin typeface="Cambria Math" panose="02040503050406030204" pitchFamily="18" charset="0"/>
                                </a:rPr>
                              </m:ctrlPr>
                            </m:dPr>
                            <m:e>
                              <m:r>
                                <a:rPr lang="id-ID" b="0" i="1" smtClean="0">
                                  <a:latin typeface="Cambria Math" panose="02040503050406030204" pitchFamily="18" charset="0"/>
                                </a:rPr>
                                <m:t>𝜒</m:t>
                              </m:r>
                              <m:d>
                                <m:dPr>
                                  <m:ctrlPr>
                                    <a:rPr lang="id-ID" b="0" i="1" smtClean="0">
                                      <a:latin typeface="Cambria Math" panose="02040503050406030204" pitchFamily="18" charset="0"/>
                                    </a:rPr>
                                  </m:ctrlPr>
                                </m:dPr>
                                <m:e>
                                  <m:r>
                                    <a:rPr lang="id-ID" b="0" i="1" smtClean="0">
                                      <a:latin typeface="Cambria Math" panose="02040503050406030204" pitchFamily="18" charset="0"/>
                                    </a:rPr>
                                    <m:t>0</m:t>
                                  </m:r>
                                </m:e>
                              </m:d>
                            </m:e>
                          </m:d>
                        </m:den>
                      </m:f>
                      <m:r>
                        <m:rPr>
                          <m:aln/>
                        </m:rPr>
                        <a:rPr lang="id-ID" b="0" i="1" smtClean="0">
                          <a:latin typeface="Cambria Math" panose="02040503050406030204" pitchFamily="18" charset="0"/>
                        </a:rPr>
                        <m:t>=</m:t>
                      </m:r>
                      <m:f>
                        <m:fPr>
                          <m:ctrlPr>
                            <a:rPr lang="id-ID" b="0" i="1" smtClean="0">
                              <a:latin typeface="Cambria Math" panose="02040503050406030204" pitchFamily="18" charset="0"/>
                            </a:rPr>
                          </m:ctrlPr>
                        </m:fPr>
                        <m:num>
                          <m:r>
                            <a:rPr lang="id-ID" b="0" i="1" smtClean="0">
                              <a:latin typeface="Cambria Math" panose="02040503050406030204" pitchFamily="18" charset="0"/>
                            </a:rPr>
                            <m:t>1</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𝑚</m:t>
                              </m:r>
                            </m:e>
                            <m:sub>
                              <m:r>
                                <a:rPr lang="id-ID" b="0" i="1" smtClean="0">
                                  <a:latin typeface="Cambria Math" panose="02040503050406030204" pitchFamily="18" charset="0"/>
                                </a:rPr>
                                <m:t>𝑒𝑓𝑓</m:t>
                              </m:r>
                            </m:sub>
                          </m:sSub>
                          <m:d>
                            <m:dPr>
                              <m:begChr m:val="["/>
                              <m:endChr m:val="]"/>
                              <m:ctrlPr>
                                <a:rPr lang="id-ID" b="0" i="1" smtClean="0">
                                  <a:latin typeface="Cambria Math" panose="02040503050406030204" pitchFamily="18" charset="0"/>
                                </a:rPr>
                              </m:ctrlPr>
                            </m:dPr>
                            <m:e>
                              <m:sSubSup>
                                <m:sSubSupPr>
                                  <m:ctrlPr>
                                    <a:rPr lang="id-ID" i="1">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i="1">
                                      <a:latin typeface="Cambria Math" panose="02040503050406030204" pitchFamily="18" charset="0"/>
                                    </a:rPr>
                                    <m:t>2</m:t>
                                  </m:r>
                                </m:sup>
                              </m:sSubSup>
                              <m:r>
                                <a:rPr lang="id-ID" i="1">
                                  <a:latin typeface="Cambria Math" panose="02040503050406030204" pitchFamily="18" charset="0"/>
                                </a:rPr>
                                <m:t>−</m:t>
                              </m:r>
                              <m:sSup>
                                <m:sSupPr>
                                  <m:ctrlPr>
                                    <a:rPr lang="id-ID" i="1">
                                      <a:latin typeface="Cambria Math" panose="02040503050406030204" pitchFamily="18" charset="0"/>
                                    </a:rPr>
                                  </m:ctrlPr>
                                </m:sSupPr>
                                <m:e>
                                  <m:r>
                                    <a:rPr lang="id-ID" i="1">
                                      <a:latin typeface="Cambria Math" panose="02040503050406030204" pitchFamily="18" charset="0"/>
                                    </a:rPr>
                                    <m:t>𝜔</m:t>
                                  </m:r>
                                </m:e>
                                <m:sup>
                                  <m:r>
                                    <a:rPr lang="id-ID" i="1">
                                      <a:latin typeface="Cambria Math" panose="02040503050406030204" pitchFamily="18" charset="0"/>
                                    </a:rPr>
                                    <m:t>2</m:t>
                                  </m:r>
                                </m:sup>
                              </m:sSup>
                              <m:r>
                                <a:rPr lang="id-ID" b="0" i="1" smtClean="0">
                                  <a:latin typeface="Cambria Math" panose="02040503050406030204" pitchFamily="18" charset="0"/>
                                </a:rPr>
                                <m:t>−</m:t>
                              </m:r>
                              <m:r>
                                <a:rPr lang="id-ID" b="0" i="1" smtClean="0">
                                  <a:latin typeface="Cambria Math" panose="02040503050406030204" pitchFamily="18" charset="0"/>
                                </a:rPr>
                                <m:t>𝑖</m:t>
                              </m:r>
                              <m:r>
                                <a:rPr lang="id-ID" b="0" i="1" smtClean="0">
                                  <a:latin typeface="Cambria Math" panose="02040503050406030204" pitchFamily="18" charset="0"/>
                                </a:rPr>
                                <m:t>𝜔𝛾</m:t>
                              </m:r>
                              <m:r>
                                <a:rPr lang="id-ID" b="0" i="1" smtClean="0">
                                  <a:latin typeface="Cambria Math" panose="02040503050406030204" pitchFamily="18" charset="0"/>
                                </a:rPr>
                                <m:t>)</m:t>
                              </m:r>
                            </m:e>
                          </m:d>
                        </m:den>
                      </m:f>
                      <m:r>
                        <a:rPr lang="id-ID" i="1">
                          <a:latin typeface="Cambria Math" panose="02040503050406030204" pitchFamily="18" charset="0"/>
                        </a:rPr>
                        <m:t>.</m:t>
                      </m:r>
                      <m:f>
                        <m:fPr>
                          <m:ctrlPr>
                            <a:rPr lang="id-ID" i="1">
                              <a:latin typeface="Cambria Math" panose="02040503050406030204" pitchFamily="18" charset="0"/>
                            </a:rPr>
                          </m:ctrlPr>
                        </m:fPr>
                        <m:num>
                          <m:r>
                            <a:rPr lang="id-ID" i="1">
                              <a:latin typeface="Cambria Math" panose="02040503050406030204" pitchFamily="18" charset="0"/>
                            </a:rPr>
                            <m:t>1</m:t>
                          </m:r>
                        </m:num>
                        <m:den>
                          <m:d>
                            <m:dPr>
                              <m:begChr m:val="|"/>
                              <m:endChr m:val="|"/>
                              <m:ctrlPr>
                                <a:rPr lang="id-ID" i="1">
                                  <a:latin typeface="Cambria Math" panose="02040503050406030204" pitchFamily="18" charset="0"/>
                                </a:rPr>
                              </m:ctrlPr>
                            </m:dPr>
                            <m:e>
                              <m:r>
                                <a:rPr lang="id-ID" i="1">
                                  <a:latin typeface="Cambria Math" panose="02040503050406030204" pitchFamily="18" charset="0"/>
                                </a:rPr>
                                <m:t>𝜒</m:t>
                              </m:r>
                              <m:d>
                                <m:dPr>
                                  <m:ctrlPr>
                                    <a:rPr lang="id-ID" i="1">
                                      <a:latin typeface="Cambria Math" panose="02040503050406030204" pitchFamily="18" charset="0"/>
                                    </a:rPr>
                                  </m:ctrlPr>
                                </m:dPr>
                                <m:e>
                                  <m:r>
                                    <a:rPr lang="id-ID" i="1">
                                      <a:latin typeface="Cambria Math" panose="02040503050406030204" pitchFamily="18" charset="0"/>
                                    </a:rPr>
                                    <m:t>0</m:t>
                                  </m:r>
                                </m:e>
                              </m:d>
                            </m:e>
                          </m:d>
                        </m:den>
                      </m:f>
                    </m:oMath>
                    <m:oMath xmlns:m="http://schemas.openxmlformats.org/officeDocument/2006/math">
                      <m:r>
                        <m:rPr>
                          <m:aln/>
                        </m:rPr>
                        <a:rPr lang="id-ID" b="0" i="1" smtClean="0">
                          <a:latin typeface="Cambria Math" panose="02040503050406030204" pitchFamily="18" charset="0"/>
                        </a:rPr>
                        <m:t>=</m:t>
                      </m:r>
                      <m:f>
                        <m:fPr>
                          <m:ctrlPr>
                            <a:rPr lang="id-ID" b="0" i="1" smtClean="0">
                              <a:latin typeface="Cambria Math" panose="02040503050406030204" pitchFamily="18" charset="0"/>
                            </a:rPr>
                          </m:ctrlPr>
                        </m:fPr>
                        <m:num>
                          <m:r>
                            <a:rPr lang="id-ID" b="0" i="1" smtClean="0">
                              <a:latin typeface="Cambria Math" panose="02040503050406030204" pitchFamily="18" charset="0"/>
                            </a:rPr>
                            <m:t>1</m:t>
                          </m:r>
                        </m:num>
                        <m:den>
                          <m:sSub>
                            <m:sSubPr>
                              <m:ctrlPr>
                                <a:rPr lang="id-ID" i="1">
                                  <a:latin typeface="Cambria Math" panose="02040503050406030204" pitchFamily="18" charset="0"/>
                                </a:rPr>
                              </m:ctrlPr>
                            </m:sSubPr>
                            <m:e>
                              <m:r>
                                <a:rPr lang="id-ID" i="1">
                                  <a:latin typeface="Cambria Math" panose="02040503050406030204" pitchFamily="18" charset="0"/>
                                </a:rPr>
                                <m:t>𝑚</m:t>
                              </m:r>
                            </m:e>
                            <m:sub>
                              <m:r>
                                <a:rPr lang="id-ID" i="1">
                                  <a:latin typeface="Cambria Math" panose="02040503050406030204" pitchFamily="18" charset="0"/>
                                </a:rPr>
                                <m:t>𝑒𝑓𝑓</m:t>
                              </m:r>
                            </m:sub>
                          </m:sSub>
                          <m:sSubSup>
                            <m:sSubSupPr>
                              <m:ctrlPr>
                                <a:rPr lang="id-ID" i="1">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i="1">
                                  <a:latin typeface="Cambria Math" panose="02040503050406030204" pitchFamily="18" charset="0"/>
                                </a:rPr>
                                <m:t>2</m:t>
                              </m:r>
                            </m:sup>
                          </m:sSubSup>
                          <m:d>
                            <m:dPr>
                              <m:begChr m:val="["/>
                              <m:endChr m:val="]"/>
                              <m:ctrlPr>
                                <a:rPr lang="id-ID" i="1">
                                  <a:latin typeface="Cambria Math" panose="02040503050406030204" pitchFamily="18" charset="0"/>
                                </a:rPr>
                              </m:ctrlPr>
                            </m:dPr>
                            <m:e>
                              <m:r>
                                <a:rPr lang="id-ID" b="0" i="1" smtClean="0">
                                  <a:latin typeface="Cambria Math" panose="02040503050406030204" pitchFamily="18" charset="0"/>
                                </a:rPr>
                                <m:t>1</m:t>
                              </m:r>
                              <m:r>
                                <a:rPr lang="id-ID" i="1">
                                  <a:latin typeface="Cambria Math" panose="02040503050406030204" pitchFamily="18" charset="0"/>
                                </a:rPr>
                                <m:t>−</m:t>
                              </m:r>
                              <m:sSup>
                                <m:sSupPr>
                                  <m:ctrlPr>
                                    <a:rPr lang="id-ID" b="0" i="1" smtClean="0">
                                      <a:latin typeface="Cambria Math" panose="02040503050406030204" pitchFamily="18" charset="0"/>
                                    </a:rPr>
                                  </m:ctrlPr>
                                </m:sSupPr>
                                <m:e>
                                  <m:d>
                                    <m:dPr>
                                      <m:ctrlPr>
                                        <a:rPr lang="id-ID" b="0" i="1" smtClean="0">
                                          <a:latin typeface="Cambria Math" panose="02040503050406030204" pitchFamily="18" charset="0"/>
                                        </a:rPr>
                                      </m:ctrlPr>
                                    </m:dPr>
                                    <m:e>
                                      <m:f>
                                        <m:fPr>
                                          <m:ctrlPr>
                                            <a:rPr lang="id-ID" b="0" i="1" smtClean="0">
                                              <a:latin typeface="Cambria Math" panose="02040503050406030204" pitchFamily="18" charset="0"/>
                                            </a:rPr>
                                          </m:ctrlPr>
                                        </m:fPr>
                                        <m:num>
                                          <m:r>
                                            <a:rPr lang="id-ID" b="0" i="1" smtClean="0">
                                              <a:latin typeface="Cambria Math" panose="02040503050406030204" pitchFamily="18" charset="0"/>
                                            </a:rPr>
                                            <m:t>𝜔</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𝜔</m:t>
                                              </m:r>
                                            </m:e>
                                            <m:sub>
                                              <m:r>
                                                <a:rPr lang="id-ID" b="0" i="1" smtClean="0">
                                                  <a:latin typeface="Cambria Math" panose="02040503050406030204" pitchFamily="18" charset="0"/>
                                                </a:rPr>
                                                <m:t>𝑚</m:t>
                                              </m:r>
                                            </m:sub>
                                          </m:sSub>
                                        </m:den>
                                      </m:f>
                                    </m:e>
                                  </m:d>
                                </m:e>
                                <m:sup>
                                  <m:r>
                                    <a:rPr lang="id-ID" b="0" i="1" smtClean="0">
                                      <a:latin typeface="Cambria Math" panose="02040503050406030204" pitchFamily="18" charset="0"/>
                                    </a:rPr>
                                    <m:t>2</m:t>
                                  </m:r>
                                </m:sup>
                              </m:sSup>
                              <m:r>
                                <a:rPr lang="id-ID" i="1">
                                  <a:latin typeface="Cambria Math" panose="02040503050406030204" pitchFamily="18" charset="0"/>
                                </a:rPr>
                                <m:t>−</m:t>
                              </m:r>
                              <m:f>
                                <m:fPr>
                                  <m:ctrlPr>
                                    <a:rPr lang="id-ID" b="0" i="1" smtClean="0">
                                      <a:latin typeface="Cambria Math" panose="02040503050406030204" pitchFamily="18" charset="0"/>
                                    </a:rPr>
                                  </m:ctrlPr>
                                </m:fPr>
                                <m:num>
                                  <m:r>
                                    <a:rPr lang="id-ID" i="1">
                                      <a:latin typeface="Cambria Math" panose="02040503050406030204" pitchFamily="18" charset="0"/>
                                    </a:rPr>
                                    <m:t>𝑖</m:t>
                                  </m:r>
                                </m:num>
                                <m:den>
                                  <m:sSub>
                                    <m:sSubPr>
                                      <m:ctrlPr>
                                        <a:rPr lang="id-ID" b="0" i="1" smtClean="0">
                                          <a:latin typeface="Cambria Math" panose="02040503050406030204" pitchFamily="18" charset="0"/>
                                        </a:rPr>
                                      </m:ctrlPr>
                                    </m:sSubPr>
                                    <m:e>
                                      <m:r>
                                        <a:rPr lang="id-ID" b="0" i="1" smtClean="0">
                                          <a:latin typeface="Cambria Math" panose="02040503050406030204" pitchFamily="18" charset="0"/>
                                        </a:rPr>
                                        <m:t>𝑄</m:t>
                                      </m:r>
                                    </m:e>
                                    <m:sub>
                                      <m:r>
                                        <a:rPr lang="id-ID" b="0" i="1" smtClean="0">
                                          <a:latin typeface="Cambria Math" panose="02040503050406030204" pitchFamily="18" charset="0"/>
                                        </a:rPr>
                                        <m:t>𝑚</m:t>
                                      </m:r>
                                    </m:sub>
                                  </m:sSub>
                                </m:den>
                              </m:f>
                              <m:d>
                                <m:dPr>
                                  <m:ctrlPr>
                                    <a:rPr lang="id-ID" b="0" i="1" smtClean="0">
                                      <a:latin typeface="Cambria Math" panose="02040503050406030204" pitchFamily="18" charset="0"/>
                                    </a:rPr>
                                  </m:ctrlPr>
                                </m:dPr>
                                <m:e>
                                  <m:f>
                                    <m:fPr>
                                      <m:ctrlPr>
                                        <a:rPr lang="id-ID" b="0" i="1" smtClean="0">
                                          <a:latin typeface="Cambria Math" panose="02040503050406030204" pitchFamily="18" charset="0"/>
                                        </a:rPr>
                                      </m:ctrlPr>
                                    </m:fPr>
                                    <m:num>
                                      <m:r>
                                        <a:rPr lang="id-ID" b="0" i="1" smtClean="0">
                                          <a:latin typeface="Cambria Math" panose="02040503050406030204" pitchFamily="18" charset="0"/>
                                        </a:rPr>
                                        <m:t>𝜔</m:t>
                                      </m:r>
                                    </m:num>
                                    <m:den>
                                      <m:sSub>
                                        <m:sSubPr>
                                          <m:ctrlPr>
                                            <a:rPr lang="id-ID" i="1">
                                              <a:latin typeface="Cambria Math" panose="02040503050406030204" pitchFamily="18" charset="0"/>
                                            </a:rPr>
                                          </m:ctrlPr>
                                        </m:sSubPr>
                                        <m:e>
                                          <m:r>
                                            <a:rPr lang="id-ID" i="1">
                                              <a:latin typeface="Cambria Math" panose="02040503050406030204" pitchFamily="18" charset="0"/>
                                            </a:rPr>
                                            <m:t>𝜔</m:t>
                                          </m:r>
                                        </m:e>
                                        <m:sub>
                                          <m:r>
                                            <a:rPr lang="id-ID" i="1">
                                              <a:latin typeface="Cambria Math" panose="02040503050406030204" pitchFamily="18" charset="0"/>
                                            </a:rPr>
                                            <m:t>𝑚</m:t>
                                          </m:r>
                                        </m:sub>
                                      </m:sSub>
                                    </m:den>
                                  </m:f>
                                </m:e>
                              </m:d>
                            </m:e>
                          </m:d>
                        </m:den>
                      </m:f>
                      <m:r>
                        <a:rPr lang="id-ID" b="0" i="1" smtClean="0">
                          <a:latin typeface="Cambria Math" panose="02040503050406030204" pitchFamily="18" charset="0"/>
                        </a:rPr>
                        <m:t>.</m:t>
                      </m:r>
                      <m:f>
                        <m:fPr>
                          <m:ctrlPr>
                            <a:rPr lang="id-ID" b="0" i="1" smtClean="0">
                              <a:latin typeface="Cambria Math" panose="02040503050406030204" pitchFamily="18" charset="0"/>
                            </a:rPr>
                          </m:ctrlPr>
                        </m:fPr>
                        <m:num>
                          <m:sSub>
                            <m:sSubPr>
                              <m:ctrlPr>
                                <a:rPr lang="id-ID" i="1">
                                  <a:latin typeface="Cambria Math" panose="02040503050406030204" pitchFamily="18" charset="0"/>
                                </a:rPr>
                              </m:ctrlPr>
                            </m:sSubPr>
                            <m:e>
                              <m:r>
                                <a:rPr lang="id-ID" i="1">
                                  <a:latin typeface="Cambria Math" panose="02040503050406030204" pitchFamily="18" charset="0"/>
                                </a:rPr>
                                <m:t>𝑚</m:t>
                              </m:r>
                            </m:e>
                            <m:sub>
                              <m:r>
                                <a:rPr lang="id-ID" i="1">
                                  <a:latin typeface="Cambria Math" panose="02040503050406030204" pitchFamily="18" charset="0"/>
                                </a:rPr>
                                <m:t>𝑒𝑓𝑓</m:t>
                              </m:r>
                            </m:sub>
                          </m:sSub>
                          <m:sSubSup>
                            <m:sSubSupPr>
                              <m:ctrlPr>
                                <a:rPr lang="id-ID" i="1">
                                  <a:latin typeface="Cambria Math" panose="02040503050406030204" pitchFamily="18" charset="0"/>
                                </a:rPr>
                              </m:ctrlPr>
                            </m:sSubSupPr>
                            <m:e>
                              <m:r>
                                <a:rPr lang="id-ID" i="1">
                                  <a:latin typeface="Cambria Math" panose="02040503050406030204" pitchFamily="18" charset="0"/>
                                </a:rPr>
                                <m:t>𝜔</m:t>
                              </m:r>
                            </m:e>
                            <m:sub>
                              <m:r>
                                <a:rPr lang="id-ID" i="1">
                                  <a:latin typeface="Cambria Math" panose="02040503050406030204" pitchFamily="18" charset="0"/>
                                </a:rPr>
                                <m:t>𝑚</m:t>
                              </m:r>
                            </m:sub>
                            <m:sup>
                              <m:r>
                                <a:rPr lang="id-ID" i="1">
                                  <a:latin typeface="Cambria Math" panose="02040503050406030204" pitchFamily="18" charset="0"/>
                                </a:rPr>
                                <m:t>2</m:t>
                              </m:r>
                            </m:sup>
                          </m:sSubSup>
                        </m:num>
                        <m:den>
                          <m:r>
                            <a:rPr lang="id-ID" b="0" i="1" smtClean="0">
                              <a:latin typeface="Cambria Math" panose="02040503050406030204" pitchFamily="18" charset="0"/>
                            </a:rPr>
                            <m:t>1</m:t>
                          </m:r>
                        </m:den>
                      </m:f>
                    </m:oMath>
                  </m:oMathPara>
                </a14:m>
                <a:endParaRPr lang="id-ID" b="0" dirty="0"/>
              </a:p>
              <a:p>
                <a:pPr marL="0" indent="0">
                  <a:lnSpc>
                    <a:spcPct val="125000"/>
                  </a:lnSpc>
                  <a:spcBef>
                    <a:spcPts val="0"/>
                  </a:spcBef>
                  <a:buNone/>
                </a:pPr>
                <a14:m>
                  <m:oMathPara xmlns:m="http://schemas.openxmlformats.org/officeDocument/2006/math">
                    <m:oMathParaPr>
                      <m:jc m:val="centerGroup"/>
                    </m:oMathParaPr>
                    <m:oMath xmlns:m="http://schemas.openxmlformats.org/officeDocument/2006/math">
                      <m:r>
                        <a:rPr lang="id-ID" b="0" i="1" smtClean="0">
                          <a:latin typeface="Cambria Math" panose="02040503050406030204" pitchFamily="18" charset="0"/>
                        </a:rPr>
                        <m:t>=</m:t>
                      </m:r>
                      <m:f>
                        <m:fPr>
                          <m:ctrlPr>
                            <a:rPr lang="id-ID" b="0" i="1" smtClean="0">
                              <a:latin typeface="Cambria Math" panose="02040503050406030204" pitchFamily="18" charset="0"/>
                            </a:rPr>
                          </m:ctrlPr>
                        </m:fPr>
                        <m:num>
                          <m:sSub>
                            <m:sSubPr>
                              <m:ctrlPr>
                                <a:rPr lang="id-ID" b="0" i="1" smtClean="0">
                                  <a:latin typeface="Cambria Math" panose="02040503050406030204" pitchFamily="18" charset="0"/>
                                </a:rPr>
                              </m:ctrlPr>
                            </m:sSubPr>
                            <m:e>
                              <m:r>
                                <a:rPr lang="id-ID" b="0" i="1" smtClean="0">
                                  <a:latin typeface="Cambria Math" panose="02040503050406030204" pitchFamily="18" charset="0"/>
                                </a:rPr>
                                <m:t>𝑄</m:t>
                              </m:r>
                            </m:e>
                            <m:sub>
                              <m:r>
                                <a:rPr lang="id-ID" b="0" i="1" smtClean="0">
                                  <a:latin typeface="Cambria Math" panose="02040503050406030204" pitchFamily="18" charset="0"/>
                                </a:rPr>
                                <m:t>𝑚</m:t>
                              </m:r>
                            </m:sub>
                          </m:sSub>
                        </m:num>
                        <m:den>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r>
                            <a:rPr lang="id-ID" i="1">
                              <a:latin typeface="Cambria Math" panose="02040503050406030204" pitchFamily="18" charset="0"/>
                            </a:rPr>
                            <m:t>1</m:t>
                          </m:r>
                          <m:r>
                            <a:rPr lang="id-ID" i="1">
                              <a:latin typeface="Cambria Math" panose="02040503050406030204" pitchFamily="18" charset="0"/>
                            </a:rPr>
                            <m:t>−</m:t>
                          </m:r>
                          <m:sSup>
                            <m:sSupPr>
                              <m:ctrlPr>
                                <a:rPr lang="id-ID" i="1">
                                  <a:latin typeface="Cambria Math" panose="02040503050406030204" pitchFamily="18" charset="0"/>
                                </a:rPr>
                              </m:ctrlPr>
                            </m:sSupPr>
                            <m:e>
                              <m:sSub>
                                <m:sSubPr>
                                  <m:ctrlPr>
                                    <a:rPr lang="id-ID" i="1">
                                      <a:latin typeface="Cambria Math" panose="02040503050406030204" pitchFamily="18" charset="0"/>
                                    </a:rPr>
                                  </m:ctrlPr>
                                </m:sSubPr>
                                <m:e>
                                  <m:r>
                                    <a:rPr lang="id-ID" i="1">
                                      <a:latin typeface="Cambria Math" panose="02040503050406030204" pitchFamily="18" charset="0"/>
                                    </a:rPr>
                                    <m:t>𝑄</m:t>
                                  </m:r>
                                </m:e>
                                <m:sub>
                                  <m:r>
                                    <a:rPr lang="id-ID" i="1">
                                      <a:latin typeface="Cambria Math" panose="02040503050406030204" pitchFamily="18" charset="0"/>
                                    </a:rPr>
                                    <m:t>𝑚</m:t>
                                  </m:r>
                                </m:sub>
                              </m:sSub>
                              <m:d>
                                <m:dPr>
                                  <m:ctrlPr>
                                    <a:rPr lang="id-ID" i="1">
                                      <a:latin typeface="Cambria Math" panose="02040503050406030204" pitchFamily="18" charset="0"/>
                                    </a:rPr>
                                  </m:ctrlPr>
                                </m:dPr>
                                <m:e>
                                  <m:f>
                                    <m:fPr>
                                      <m:ctrlPr>
                                        <a:rPr lang="id-ID" i="1">
                                          <a:latin typeface="Cambria Math" panose="02040503050406030204" pitchFamily="18" charset="0"/>
                                        </a:rPr>
                                      </m:ctrlPr>
                                    </m:fPr>
                                    <m:num>
                                      <m:r>
                                        <a:rPr lang="id-ID" i="1">
                                          <a:latin typeface="Cambria Math" panose="02040503050406030204" pitchFamily="18" charset="0"/>
                                        </a:rPr>
                                        <m:t>𝜔</m:t>
                                      </m:r>
                                    </m:num>
                                    <m:den>
                                      <m:sSub>
                                        <m:sSubPr>
                                          <m:ctrlPr>
                                            <a:rPr lang="id-ID" i="1">
                                              <a:latin typeface="Cambria Math" panose="02040503050406030204" pitchFamily="18" charset="0"/>
                                            </a:rPr>
                                          </m:ctrlPr>
                                        </m:sSubPr>
                                        <m:e>
                                          <m:r>
                                            <a:rPr lang="id-ID" i="1">
                                              <a:latin typeface="Cambria Math" panose="02040503050406030204" pitchFamily="18" charset="0"/>
                                            </a:rPr>
                                            <m:t>𝜔</m:t>
                                          </m:r>
                                        </m:e>
                                        <m:sub>
                                          <m:r>
                                            <a:rPr lang="id-ID" i="1">
                                              <a:latin typeface="Cambria Math" panose="02040503050406030204" pitchFamily="18" charset="0"/>
                                            </a:rPr>
                                            <m:t>𝑚</m:t>
                                          </m:r>
                                        </m:sub>
                                      </m:sSub>
                                    </m:den>
                                  </m:f>
                                </m:e>
                              </m:d>
                            </m:e>
                            <m:sup>
                              <m:r>
                                <a:rPr lang="id-ID" i="1">
                                  <a:latin typeface="Cambria Math" panose="02040503050406030204" pitchFamily="18" charset="0"/>
                                </a:rPr>
                                <m:t>2</m:t>
                              </m:r>
                            </m:sup>
                          </m:sSup>
                          <m:r>
                            <a:rPr lang="id-ID" i="1">
                              <a:latin typeface="Cambria Math" panose="02040503050406030204" pitchFamily="18" charset="0"/>
                            </a:rPr>
                            <m:t>−</m:t>
                          </m:r>
                          <m:r>
                            <a:rPr lang="id-ID" b="0" i="1" smtClean="0">
                              <a:latin typeface="Cambria Math" panose="02040503050406030204" pitchFamily="18" charset="0"/>
                            </a:rPr>
                            <m:t>𝑖</m:t>
                          </m:r>
                          <m:d>
                            <m:dPr>
                              <m:ctrlPr>
                                <a:rPr lang="id-ID" i="1">
                                  <a:latin typeface="Cambria Math" panose="02040503050406030204" pitchFamily="18" charset="0"/>
                                </a:rPr>
                              </m:ctrlPr>
                            </m:dPr>
                            <m:e>
                              <m:f>
                                <m:fPr>
                                  <m:ctrlPr>
                                    <a:rPr lang="id-ID" i="1">
                                      <a:latin typeface="Cambria Math" panose="02040503050406030204" pitchFamily="18" charset="0"/>
                                    </a:rPr>
                                  </m:ctrlPr>
                                </m:fPr>
                                <m:num>
                                  <m:r>
                                    <a:rPr lang="id-ID" i="1">
                                      <a:latin typeface="Cambria Math" panose="02040503050406030204" pitchFamily="18" charset="0"/>
                                    </a:rPr>
                                    <m:t>𝜔</m:t>
                                  </m:r>
                                </m:num>
                                <m:den>
                                  <m:sSub>
                                    <m:sSubPr>
                                      <m:ctrlPr>
                                        <a:rPr lang="id-ID" i="1">
                                          <a:latin typeface="Cambria Math" panose="02040503050406030204" pitchFamily="18" charset="0"/>
                                        </a:rPr>
                                      </m:ctrlPr>
                                    </m:sSubPr>
                                    <m:e>
                                      <m:r>
                                        <a:rPr lang="id-ID" i="1">
                                          <a:latin typeface="Cambria Math" panose="02040503050406030204" pitchFamily="18" charset="0"/>
                                        </a:rPr>
                                        <m:t>𝜔</m:t>
                                      </m:r>
                                    </m:e>
                                    <m:sub>
                                      <m:r>
                                        <a:rPr lang="id-ID" i="1">
                                          <a:latin typeface="Cambria Math" panose="02040503050406030204" pitchFamily="18" charset="0"/>
                                        </a:rPr>
                                        <m:t>𝑚</m:t>
                                      </m:r>
                                    </m:sub>
                                  </m:sSub>
                                </m:den>
                              </m:f>
                            </m:e>
                          </m:d>
                        </m:den>
                      </m:f>
                    </m:oMath>
                  </m:oMathPara>
                </a14:m>
                <a:endParaRPr lang="id-ID" b="0" dirty="0"/>
              </a:p>
            </p:txBody>
          </p:sp>
        </mc:Choice>
        <mc:Fallback>
          <p:sp>
            <p:nvSpPr>
              <p:cNvPr id="3" name="Tampungan Konten 2">
                <a:extLst>
                  <a:ext uri="{FF2B5EF4-FFF2-40B4-BE49-F238E27FC236}">
                    <a16:creationId xmlns:a16="http://schemas.microsoft.com/office/drawing/2014/main" id="{F658B4D2-D615-8DB1-E7DD-00EE1AAAB428}"/>
                  </a:ext>
                </a:extLst>
              </p:cNvPr>
              <p:cNvSpPr>
                <a:spLocks noGrp="1" noRot="1" noChangeAspect="1" noMove="1" noResize="1" noEditPoints="1" noAdjustHandles="1" noChangeArrowheads="1" noChangeShapeType="1" noTextEdit="1"/>
              </p:cNvSpPr>
              <p:nvPr>
                <p:ph idx="1"/>
              </p:nvPr>
            </p:nvSpPr>
            <p:spPr>
              <a:blipFill>
                <a:blip r:embed="rId2"/>
                <a:stretch>
                  <a:fillRect l="-754"/>
                </a:stretch>
              </a:blipFill>
            </p:spPr>
            <p:txBody>
              <a:bodyPr/>
              <a:lstStyle/>
              <a:p>
                <a:r>
                  <a:rPr lang="en-ID">
                    <a:noFill/>
                  </a:rPr>
                  <a:t> </a:t>
                </a:r>
              </a:p>
            </p:txBody>
          </p:sp>
        </mc:Fallback>
      </mc:AlternateContent>
    </p:spTree>
    <p:extLst>
      <p:ext uri="{BB962C8B-B14F-4D97-AF65-F5344CB8AC3E}">
        <p14:creationId xmlns:p14="http://schemas.microsoft.com/office/powerpoint/2010/main" val="268209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3415D01A-67EB-B149-609A-26119B814CD8}"/>
              </a:ext>
            </a:extLst>
          </p:cNvPr>
          <p:cNvSpPr>
            <a:spLocks noGrp="1"/>
          </p:cNvSpPr>
          <p:nvPr>
            <p:ph type="title"/>
          </p:nvPr>
        </p:nvSpPr>
        <p:spPr>
          <a:xfrm>
            <a:off x="630936" y="639520"/>
            <a:ext cx="3429000" cy="1719072"/>
          </a:xfrm>
        </p:spPr>
        <p:txBody>
          <a:bodyPr anchor="b">
            <a:normAutofit/>
          </a:bodyPr>
          <a:lstStyle/>
          <a:p>
            <a:r>
              <a:rPr lang="id-ID" sz="5400"/>
              <a:t>Plotting di Python</a:t>
            </a:r>
            <a:endParaRPr lang="en-ID" sz="5400"/>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ampungan Konten 2">
            <a:extLst>
              <a:ext uri="{FF2B5EF4-FFF2-40B4-BE49-F238E27FC236}">
                <a16:creationId xmlns:a16="http://schemas.microsoft.com/office/drawing/2014/main" id="{1B6CA252-33B9-112E-BBC9-D557024304F8}"/>
              </a:ext>
            </a:extLst>
          </p:cNvPr>
          <p:cNvSpPr>
            <a:spLocks noGrp="1"/>
          </p:cNvSpPr>
          <p:nvPr>
            <p:ph idx="1"/>
          </p:nvPr>
        </p:nvSpPr>
        <p:spPr>
          <a:xfrm>
            <a:off x="630936" y="2807208"/>
            <a:ext cx="3429000" cy="3410712"/>
          </a:xfrm>
        </p:spPr>
        <p:txBody>
          <a:bodyPr anchor="t">
            <a:normAutofit fontScale="92500" lnSpcReduction="20000"/>
          </a:bodyPr>
          <a:lstStyle/>
          <a:p>
            <a:pPr algn="just"/>
            <a:r>
              <a:rPr lang="id-ID" sz="2400" dirty="0">
                <a:latin typeface="Arial Narrow" panose="020B0606020202030204" pitchFamily="34" charset="0"/>
              </a:rPr>
              <a:t>Berdasarkan rumus analitik di atas, untuk bagian </a:t>
            </a:r>
            <a:r>
              <a:rPr lang="id-ID" sz="2400" i="1" dirty="0" err="1">
                <a:latin typeface="Arial Narrow" panose="020B0606020202030204" pitchFamily="34" charset="0"/>
              </a:rPr>
              <a:t>susceptibility</a:t>
            </a:r>
            <a:r>
              <a:rPr lang="id-ID" sz="2400" dirty="0">
                <a:latin typeface="Arial Narrow" panose="020B0606020202030204" pitchFamily="34" charset="0"/>
              </a:rPr>
              <a:t> sudah benar namun yang menjadi masalah masih terdapat pada sensitivitas yang kurang benar dalam mendeskripsikannya. Gambar hasil plot tertera pada </a:t>
            </a:r>
            <a:r>
              <a:rPr lang="id-ID" sz="2400" i="1" dirty="0" err="1">
                <a:latin typeface="Arial Narrow" panose="020B0606020202030204" pitchFamily="34" charset="0"/>
              </a:rPr>
              <a:t>slide</a:t>
            </a:r>
            <a:r>
              <a:rPr lang="id-ID" sz="2400" dirty="0">
                <a:latin typeface="Arial Narrow" panose="020B0606020202030204" pitchFamily="34" charset="0"/>
              </a:rPr>
              <a:t> berikutnya.</a:t>
            </a:r>
          </a:p>
          <a:p>
            <a:pPr algn="just"/>
            <a:r>
              <a:rPr lang="id-ID" sz="2400" dirty="0">
                <a:latin typeface="Arial Narrow" panose="020B0606020202030204" pitchFamily="34" charset="0"/>
              </a:rPr>
              <a:t>Berikut ini adalah </a:t>
            </a:r>
            <a:r>
              <a:rPr lang="id-ID" sz="2400" i="1" dirty="0" err="1">
                <a:latin typeface="Arial Narrow" panose="020B0606020202030204" pitchFamily="34" charset="0"/>
              </a:rPr>
              <a:t>code</a:t>
            </a:r>
            <a:r>
              <a:rPr lang="id-ID" sz="2400" dirty="0">
                <a:latin typeface="Arial Narrow" panose="020B0606020202030204" pitchFamily="34" charset="0"/>
              </a:rPr>
              <a:t> untuk fungsi analitik</a:t>
            </a:r>
            <a:endParaRPr lang="en-ID" sz="2400" dirty="0">
              <a:latin typeface="Arial Narrow" panose="020B0606020202030204" pitchFamily="34" charset="0"/>
            </a:endParaRPr>
          </a:p>
        </p:txBody>
      </p:sp>
      <p:pic>
        <p:nvPicPr>
          <p:cNvPr id="5" name="Gambar 4" descr="Sebuah gambar berisi teks, cuplikan layar, software&#10;&#10;Deskripsi dibuat secara otomatis">
            <a:extLst>
              <a:ext uri="{FF2B5EF4-FFF2-40B4-BE49-F238E27FC236}">
                <a16:creationId xmlns:a16="http://schemas.microsoft.com/office/drawing/2014/main" id="{BA87FDA9-3B65-3C4F-E892-AA816A6CF22E}"/>
              </a:ext>
            </a:extLst>
          </p:cNvPr>
          <p:cNvPicPr>
            <a:picLocks noChangeAspect="1"/>
          </p:cNvPicPr>
          <p:nvPr/>
        </p:nvPicPr>
        <p:blipFill>
          <a:blip r:embed="rId2"/>
          <a:stretch>
            <a:fillRect/>
          </a:stretch>
        </p:blipFill>
        <p:spPr>
          <a:xfrm>
            <a:off x="4654296" y="1746219"/>
            <a:ext cx="6903720" cy="3365562"/>
          </a:xfrm>
          <a:prstGeom prst="rect">
            <a:avLst/>
          </a:prstGeom>
        </p:spPr>
      </p:pic>
    </p:spTree>
    <p:extLst>
      <p:ext uri="{BB962C8B-B14F-4D97-AF65-F5344CB8AC3E}">
        <p14:creationId xmlns:p14="http://schemas.microsoft.com/office/powerpoint/2010/main" val="3853303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0928771-F0A2-2816-BD70-8E4BAC93B7C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Plotting di Python</a:t>
            </a: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Tampungan Konten 4" descr="Sebuah gambar berisi diagram, teks, garis, Plot&#10;&#10;Deskripsi dibuat secara otomatis">
            <a:extLst>
              <a:ext uri="{FF2B5EF4-FFF2-40B4-BE49-F238E27FC236}">
                <a16:creationId xmlns:a16="http://schemas.microsoft.com/office/drawing/2014/main" id="{0DB09E48-1B6C-ACE5-1D85-3D68070458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0040" y="2651010"/>
            <a:ext cx="11548872" cy="3551276"/>
          </a:xfrm>
          <a:prstGeom prst="rect">
            <a:avLst/>
          </a:prstGeom>
        </p:spPr>
      </p:pic>
    </p:spTree>
    <p:extLst>
      <p:ext uri="{BB962C8B-B14F-4D97-AF65-F5344CB8AC3E}">
        <p14:creationId xmlns:p14="http://schemas.microsoft.com/office/powerpoint/2010/main" val="3611563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Sample being pipetted into a petri dish">
            <a:extLst>
              <a:ext uri="{FF2B5EF4-FFF2-40B4-BE49-F238E27FC236}">
                <a16:creationId xmlns:a16="http://schemas.microsoft.com/office/drawing/2014/main" id="{91233C2F-2C9A-F532-B530-72973B7AD6FF}"/>
              </a:ext>
            </a:extLst>
          </p:cNvPr>
          <p:cNvPicPr>
            <a:picLocks noChangeAspect="1"/>
          </p:cNvPicPr>
          <p:nvPr/>
        </p:nvPicPr>
        <p:blipFill rotWithShape="1">
          <a:blip r:embed="rId2"/>
          <a:srcRect l="14105" t="9091"/>
          <a:stretch/>
        </p:blipFill>
        <p:spPr>
          <a:xfrm>
            <a:off x="3523488" y="10"/>
            <a:ext cx="8668512" cy="6857990"/>
          </a:xfrm>
          <a:prstGeom prst="rect">
            <a:avLst/>
          </a:prstGeom>
        </p:spPr>
      </p:pic>
      <p:sp>
        <p:nvSpPr>
          <p:cNvPr id="60" name="Rectangle 5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Judul 1">
            <a:extLst>
              <a:ext uri="{FF2B5EF4-FFF2-40B4-BE49-F238E27FC236}">
                <a16:creationId xmlns:a16="http://schemas.microsoft.com/office/drawing/2014/main" id="{10B272EF-2AA3-1F71-A523-1AE23B30A8E2}"/>
              </a:ext>
            </a:extLst>
          </p:cNvPr>
          <p:cNvSpPr>
            <a:spLocks noGrp="1"/>
          </p:cNvSpPr>
          <p:nvPr>
            <p:ph type="ctrTitle"/>
          </p:nvPr>
        </p:nvSpPr>
        <p:spPr>
          <a:xfrm>
            <a:off x="477981" y="1122363"/>
            <a:ext cx="4023360" cy="3204134"/>
          </a:xfrm>
        </p:spPr>
        <p:txBody>
          <a:bodyPr anchor="b">
            <a:normAutofit/>
          </a:bodyPr>
          <a:lstStyle/>
          <a:p>
            <a:pPr algn="l"/>
            <a:r>
              <a:rPr lang="id-ID" sz="4400">
                <a:solidFill>
                  <a:schemeClr val="bg1"/>
                </a:solidFill>
              </a:rPr>
              <a:t>Paper Review</a:t>
            </a:r>
            <a:br>
              <a:rPr lang="id-ID" sz="4400">
                <a:solidFill>
                  <a:schemeClr val="bg1"/>
                </a:solidFill>
              </a:rPr>
            </a:br>
            <a:r>
              <a:rPr lang="id-ID" sz="4400">
                <a:solidFill>
                  <a:schemeClr val="bg1"/>
                </a:solidFill>
              </a:rPr>
              <a:t>Critical Parametric Quantum Sensing </a:t>
            </a:r>
            <a:endParaRPr lang="en-ID" sz="4400">
              <a:solidFill>
                <a:schemeClr val="bg1"/>
              </a:solidFill>
            </a:endParaRPr>
          </a:p>
        </p:txBody>
      </p:sp>
      <p:sp>
        <p:nvSpPr>
          <p:cNvPr id="3" name="Subjudul 2">
            <a:extLst>
              <a:ext uri="{FF2B5EF4-FFF2-40B4-BE49-F238E27FC236}">
                <a16:creationId xmlns:a16="http://schemas.microsoft.com/office/drawing/2014/main" id="{06CC17F9-D2AC-9541-D3A0-418460A66098}"/>
              </a:ext>
            </a:extLst>
          </p:cNvPr>
          <p:cNvSpPr>
            <a:spLocks noGrp="1"/>
          </p:cNvSpPr>
          <p:nvPr>
            <p:ph type="subTitle" idx="1"/>
          </p:nvPr>
        </p:nvSpPr>
        <p:spPr>
          <a:xfrm>
            <a:off x="477980" y="4872922"/>
            <a:ext cx="4023359" cy="1208141"/>
          </a:xfrm>
        </p:spPr>
        <p:txBody>
          <a:bodyPr>
            <a:normAutofit/>
          </a:bodyPr>
          <a:lstStyle/>
          <a:p>
            <a:pPr algn="l"/>
            <a:r>
              <a:rPr lang="id-ID" sz="2000">
                <a:solidFill>
                  <a:schemeClr val="bg1"/>
                </a:solidFill>
              </a:rPr>
              <a:t>-- Dibuat untuk keperluan pembelajaran --</a:t>
            </a:r>
            <a:endParaRPr lang="en-ID" sz="2000">
              <a:solidFill>
                <a:schemeClr val="bg1"/>
              </a:solidFill>
            </a:endParaRPr>
          </a:p>
        </p:txBody>
      </p:sp>
      <p:sp>
        <p:nvSpPr>
          <p:cNvPr id="62" name="Rectangle 6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4" name="Rectangle 6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77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D87B212D-13CC-9E39-916F-C0A58AE5710B}"/>
              </a:ext>
            </a:extLst>
          </p:cNvPr>
          <p:cNvSpPr>
            <a:spLocks noGrp="1"/>
          </p:cNvSpPr>
          <p:nvPr>
            <p:ph type="title"/>
          </p:nvPr>
        </p:nvSpPr>
        <p:spPr>
          <a:xfrm>
            <a:off x="1043631" y="809898"/>
            <a:ext cx="10173010" cy="1554480"/>
          </a:xfrm>
        </p:spPr>
        <p:txBody>
          <a:bodyPr anchor="ctr">
            <a:normAutofit/>
          </a:bodyPr>
          <a:lstStyle/>
          <a:p>
            <a:r>
              <a:rPr lang="id-ID" sz="4800"/>
              <a:t>Sensitivity yang lebih baik?</a:t>
            </a:r>
            <a:endParaRPr lang="en-ID" sz="4800"/>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Tampungan Konten 2">
            <a:extLst>
              <a:ext uri="{FF2B5EF4-FFF2-40B4-BE49-F238E27FC236}">
                <a16:creationId xmlns:a16="http://schemas.microsoft.com/office/drawing/2014/main" id="{DFB0DD4A-319B-CA50-9E64-793CEEB6E07A}"/>
              </a:ext>
            </a:extLst>
          </p:cNvPr>
          <p:cNvGraphicFramePr>
            <a:graphicFrameLocks noGrp="1"/>
          </p:cNvGraphicFramePr>
          <p:nvPr>
            <p:ph idx="1"/>
            <p:extLst>
              <p:ext uri="{D42A27DB-BD31-4B8C-83A1-F6EECF244321}">
                <p14:modId xmlns:p14="http://schemas.microsoft.com/office/powerpoint/2010/main" val="1052367984"/>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4406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PU dengan bilangan biner dan cetak biru">
            <a:extLst>
              <a:ext uri="{FF2B5EF4-FFF2-40B4-BE49-F238E27FC236}">
                <a16:creationId xmlns:a16="http://schemas.microsoft.com/office/drawing/2014/main" id="{5C4FA390-8B65-120F-217E-E8BF5D1DEB3B}"/>
              </a:ext>
            </a:extLst>
          </p:cNvPr>
          <p:cNvPicPr>
            <a:picLocks noChangeAspect="1"/>
          </p:cNvPicPr>
          <p:nvPr/>
        </p:nvPicPr>
        <p:blipFill rotWithShape="1">
          <a:blip r:embed="rId2"/>
          <a:srcRect l="30763" r="24862"/>
          <a:stretch/>
        </p:blipFill>
        <p:spPr>
          <a:xfrm>
            <a:off x="-1" y="-2"/>
            <a:ext cx="4779167"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01F57B8A-0F73-3B2E-3FB6-C41C7B732A19}"/>
              </a:ext>
            </a:extLst>
          </p:cNvPr>
          <p:cNvSpPr>
            <a:spLocks noGrp="1"/>
          </p:cNvSpPr>
          <p:nvPr>
            <p:ph type="title"/>
          </p:nvPr>
        </p:nvSpPr>
        <p:spPr>
          <a:xfrm>
            <a:off x="5057050" y="43540"/>
            <a:ext cx="6503918" cy="1099460"/>
          </a:xfrm>
        </p:spPr>
        <p:txBody>
          <a:bodyPr>
            <a:normAutofit/>
          </a:bodyPr>
          <a:lstStyle/>
          <a:p>
            <a:r>
              <a:rPr lang="id-ID" sz="4000" dirty="0" err="1">
                <a:latin typeface="Arial" panose="020B0604020202020204" pitchFamily="34" charset="0"/>
                <a:cs typeface="Arial" panose="020B0604020202020204" pitchFamily="34" charset="0"/>
              </a:rPr>
              <a:t>Abstract</a:t>
            </a:r>
            <a:endParaRPr lang="en-ID" sz="4000" dirty="0">
              <a:latin typeface="Arial" panose="020B0604020202020204" pitchFamily="34" charset="0"/>
              <a:cs typeface="Arial" panose="020B0604020202020204" pitchFamily="34" charset="0"/>
            </a:endParaRPr>
          </a:p>
        </p:txBody>
      </p:sp>
      <p:sp>
        <p:nvSpPr>
          <p:cNvPr id="3" name="Tampungan Konten 2">
            <a:extLst>
              <a:ext uri="{FF2B5EF4-FFF2-40B4-BE49-F238E27FC236}">
                <a16:creationId xmlns:a16="http://schemas.microsoft.com/office/drawing/2014/main" id="{A8663142-A2B7-AE64-F3AE-3AFC47DB9066}"/>
              </a:ext>
            </a:extLst>
          </p:cNvPr>
          <p:cNvSpPr>
            <a:spLocks noGrp="1"/>
          </p:cNvSpPr>
          <p:nvPr>
            <p:ph idx="1"/>
          </p:nvPr>
        </p:nvSpPr>
        <p:spPr>
          <a:xfrm>
            <a:off x="5057051" y="1142999"/>
            <a:ext cx="6781802" cy="6110514"/>
          </a:xfrm>
        </p:spPr>
        <p:txBody>
          <a:bodyPr anchor="ctr">
            <a:noAutofit/>
          </a:bodyPr>
          <a:lstStyle/>
          <a:p>
            <a:pPr algn="just"/>
            <a:r>
              <a:rPr lang="id-ID" sz="2200" b="1" dirty="0">
                <a:latin typeface="Arial Narrow" panose="020B0606020202030204" pitchFamily="34" charset="0"/>
              </a:rPr>
              <a:t>Latar Belakang : </a:t>
            </a:r>
            <a:r>
              <a:rPr lang="id-ID" sz="2200" dirty="0" err="1">
                <a:latin typeface="Arial Narrow" panose="020B0606020202030204" pitchFamily="34" charset="0"/>
              </a:rPr>
              <a:t>Cavity</a:t>
            </a:r>
            <a:r>
              <a:rPr lang="id-ID" sz="2200" dirty="0">
                <a:latin typeface="Arial Narrow" panose="020B0606020202030204" pitchFamily="34" charset="0"/>
              </a:rPr>
              <a:t> </a:t>
            </a:r>
            <a:r>
              <a:rPr lang="id-ID" sz="2200" dirty="0" err="1">
                <a:latin typeface="Arial Narrow" panose="020B0606020202030204" pitchFamily="34" charset="0"/>
              </a:rPr>
              <a:t>optomechanical</a:t>
            </a:r>
            <a:r>
              <a:rPr lang="id-ID" sz="2200" dirty="0">
                <a:latin typeface="Arial Narrow" panose="020B0606020202030204" pitchFamily="34" charset="0"/>
              </a:rPr>
              <a:t> </a:t>
            </a:r>
            <a:r>
              <a:rPr lang="id-ID" sz="2200" dirty="0" err="1">
                <a:latin typeface="Arial Narrow" panose="020B0606020202030204" pitchFamily="34" charset="0"/>
              </a:rPr>
              <a:t>system</a:t>
            </a:r>
            <a:r>
              <a:rPr lang="id-ID" sz="2200" dirty="0">
                <a:latin typeface="Arial Narrow" panose="020B0606020202030204" pitchFamily="34" charset="0"/>
              </a:rPr>
              <a:t> dapat digunakan untuk </a:t>
            </a:r>
            <a:r>
              <a:rPr lang="id-ID" sz="2200" dirty="0" err="1">
                <a:latin typeface="Arial Narrow" panose="020B0606020202030204" pitchFamily="34" charset="0"/>
              </a:rPr>
              <a:t>penginderaaan</a:t>
            </a:r>
            <a:r>
              <a:rPr lang="id-ID" sz="2200" dirty="0">
                <a:latin typeface="Arial Narrow" panose="020B0606020202030204" pitchFamily="34" charset="0"/>
              </a:rPr>
              <a:t> presisi terkait </a:t>
            </a:r>
            <a:r>
              <a:rPr lang="id-ID" sz="2200" i="1" dirty="0" err="1">
                <a:latin typeface="Arial Narrow" panose="020B0606020202030204" pitchFamily="34" charset="0"/>
              </a:rPr>
              <a:t>displacement</a:t>
            </a:r>
            <a:r>
              <a:rPr lang="id-ID" sz="2200" i="1" dirty="0">
                <a:latin typeface="Arial Narrow" panose="020B0606020202030204" pitchFamily="34" charset="0"/>
              </a:rPr>
              <a:t>, </a:t>
            </a:r>
            <a:r>
              <a:rPr lang="id-ID" sz="2200" i="1" dirty="0" err="1">
                <a:latin typeface="Arial Narrow" panose="020B0606020202030204" pitchFamily="34" charset="0"/>
              </a:rPr>
              <a:t>masses</a:t>
            </a:r>
            <a:r>
              <a:rPr lang="id-ID" sz="2200" i="1" dirty="0">
                <a:latin typeface="Arial Narrow" panose="020B0606020202030204" pitchFamily="34" charset="0"/>
              </a:rPr>
              <a:t>, </a:t>
            </a:r>
            <a:r>
              <a:rPr lang="id-ID" sz="2200" i="1" dirty="0" err="1">
                <a:latin typeface="Arial Narrow" panose="020B0606020202030204" pitchFamily="34" charset="0"/>
              </a:rPr>
              <a:t>forces</a:t>
            </a:r>
            <a:r>
              <a:rPr lang="id-ID" sz="2200" i="1" dirty="0">
                <a:latin typeface="Arial Narrow" panose="020B0606020202030204" pitchFamily="34" charset="0"/>
              </a:rPr>
              <a:t>, </a:t>
            </a:r>
            <a:r>
              <a:rPr lang="id-ID" sz="2200" i="1" dirty="0" err="1">
                <a:latin typeface="Arial Narrow" panose="020B0606020202030204" pitchFamily="34" charset="0"/>
              </a:rPr>
              <a:t>accelerations</a:t>
            </a:r>
            <a:r>
              <a:rPr lang="id-ID" sz="2200" i="1" dirty="0">
                <a:latin typeface="Arial Narrow" panose="020B0606020202030204" pitchFamily="34" charset="0"/>
              </a:rPr>
              <a:t>, </a:t>
            </a:r>
            <a:r>
              <a:rPr lang="id-ID" sz="2200" i="1" dirty="0" err="1">
                <a:latin typeface="Arial Narrow" panose="020B0606020202030204" pitchFamily="34" charset="0"/>
              </a:rPr>
              <a:t>magnetic</a:t>
            </a:r>
            <a:r>
              <a:rPr lang="id-ID" sz="2200" i="1" dirty="0">
                <a:latin typeface="Arial Narrow" panose="020B0606020202030204" pitchFamily="34" charset="0"/>
              </a:rPr>
              <a:t> </a:t>
            </a:r>
            <a:r>
              <a:rPr lang="id-ID" sz="2200" i="1" dirty="0" err="1">
                <a:latin typeface="Arial Narrow" panose="020B0606020202030204" pitchFamily="34" charset="0"/>
              </a:rPr>
              <a:t>fields</a:t>
            </a:r>
            <a:r>
              <a:rPr lang="id-ID" sz="2200" i="1" dirty="0">
                <a:latin typeface="Arial Narrow" panose="020B0606020202030204" pitchFamily="34" charset="0"/>
              </a:rPr>
              <a:t>, </a:t>
            </a:r>
            <a:r>
              <a:rPr lang="id-ID" sz="2200" i="1" dirty="0" err="1">
                <a:latin typeface="Arial Narrow" panose="020B0606020202030204" pitchFamily="34" charset="0"/>
              </a:rPr>
              <a:t>and</a:t>
            </a:r>
            <a:r>
              <a:rPr lang="id-ID" sz="2200" i="1" dirty="0">
                <a:latin typeface="Arial Narrow" panose="020B0606020202030204" pitchFamily="34" charset="0"/>
              </a:rPr>
              <a:t> </a:t>
            </a:r>
            <a:r>
              <a:rPr lang="id-ID" sz="2200" i="1" dirty="0" err="1">
                <a:latin typeface="Arial Narrow" panose="020B0606020202030204" pitchFamily="34" charset="0"/>
              </a:rPr>
              <a:t>ultrasounds</a:t>
            </a:r>
            <a:r>
              <a:rPr lang="id-ID" sz="2200" i="1" dirty="0">
                <a:latin typeface="Arial Narrow" panose="020B0606020202030204" pitchFamily="34" charset="0"/>
              </a:rPr>
              <a:t>.</a:t>
            </a:r>
            <a:endParaRPr lang="id-ID" sz="2200" dirty="0">
              <a:latin typeface="Arial Narrow" panose="020B0606020202030204" pitchFamily="34" charset="0"/>
            </a:endParaRPr>
          </a:p>
          <a:p>
            <a:pPr algn="just"/>
            <a:r>
              <a:rPr lang="id-ID" sz="2200" b="1" dirty="0">
                <a:latin typeface="Arial Narrow" panose="020B0606020202030204" pitchFamily="34" charset="0"/>
              </a:rPr>
              <a:t>Tujuan : </a:t>
            </a:r>
            <a:r>
              <a:rPr lang="id-ID" sz="2200" dirty="0" err="1">
                <a:latin typeface="Arial Narrow" panose="020B0606020202030204" pitchFamily="34" charset="0"/>
              </a:rPr>
              <a:t>Mereview</a:t>
            </a:r>
            <a:r>
              <a:rPr lang="id-ID" sz="2200" dirty="0">
                <a:latin typeface="Arial Narrow" panose="020B0606020202030204" pitchFamily="34" charset="0"/>
              </a:rPr>
              <a:t> </a:t>
            </a:r>
            <a:r>
              <a:rPr lang="id-ID" sz="2200" dirty="0" err="1">
                <a:latin typeface="Arial Narrow" panose="020B0606020202030204" pitchFamily="34" charset="0"/>
              </a:rPr>
              <a:t>progress</a:t>
            </a:r>
            <a:r>
              <a:rPr lang="id-ID" sz="2200" dirty="0">
                <a:latin typeface="Arial Narrow" panose="020B0606020202030204" pitchFamily="34" charset="0"/>
              </a:rPr>
              <a:t> dari aplikasi </a:t>
            </a:r>
            <a:r>
              <a:rPr lang="id-ID" sz="2200" dirty="0" err="1">
                <a:latin typeface="Arial Narrow" panose="020B0606020202030204" pitchFamily="34" charset="0"/>
              </a:rPr>
              <a:t>sensing</a:t>
            </a:r>
            <a:r>
              <a:rPr lang="id-ID" sz="2200" dirty="0">
                <a:latin typeface="Arial Narrow" panose="020B0606020202030204" pitchFamily="34" charset="0"/>
              </a:rPr>
              <a:t> menggunakan </a:t>
            </a:r>
            <a:r>
              <a:rPr lang="id-ID" sz="2200" dirty="0" err="1">
                <a:latin typeface="Arial Narrow" panose="020B0606020202030204" pitchFamily="34" charset="0"/>
              </a:rPr>
              <a:t>Cavity</a:t>
            </a:r>
            <a:r>
              <a:rPr lang="id-ID" sz="2200" dirty="0">
                <a:latin typeface="Arial Narrow" panose="020B0606020202030204" pitchFamily="34" charset="0"/>
              </a:rPr>
              <a:t> </a:t>
            </a:r>
            <a:r>
              <a:rPr lang="id-ID" sz="2200" dirty="0" err="1">
                <a:latin typeface="Arial Narrow" panose="020B0606020202030204" pitchFamily="34" charset="0"/>
              </a:rPr>
              <a:t>Optomechanical</a:t>
            </a:r>
            <a:r>
              <a:rPr lang="id-ID" sz="2200" dirty="0">
                <a:latin typeface="Arial Narrow" panose="020B0606020202030204" pitchFamily="34" charset="0"/>
              </a:rPr>
              <a:t> System.</a:t>
            </a:r>
          </a:p>
          <a:p>
            <a:pPr algn="just"/>
            <a:r>
              <a:rPr lang="id-ID" sz="2200" b="1" dirty="0">
                <a:latin typeface="Arial Narrow" panose="020B0606020202030204" pitchFamily="34" charset="0"/>
              </a:rPr>
              <a:t>Hasil/yang dibahas : </a:t>
            </a:r>
          </a:p>
          <a:p>
            <a:pPr marL="914400" lvl="1" indent="-457200" algn="just">
              <a:buFont typeface="+mj-lt"/>
              <a:buAutoNum type="arabicPeriod"/>
            </a:pPr>
            <a:r>
              <a:rPr lang="id-ID" sz="2200" dirty="0">
                <a:latin typeface="Arial Narrow" panose="020B0606020202030204" pitchFamily="34" charset="0"/>
              </a:rPr>
              <a:t>Penjelasan </a:t>
            </a:r>
            <a:r>
              <a:rPr lang="id-ID" sz="2200" i="1" dirty="0" err="1">
                <a:latin typeface="Arial Narrow" panose="020B0606020202030204" pitchFamily="34" charset="0"/>
              </a:rPr>
              <a:t>phyiscal</a:t>
            </a:r>
            <a:r>
              <a:rPr lang="id-ID" sz="2200" i="1" dirty="0">
                <a:latin typeface="Arial Narrow" panose="020B0606020202030204" pitchFamily="34" charset="0"/>
              </a:rPr>
              <a:t> </a:t>
            </a:r>
            <a:r>
              <a:rPr lang="id-ID" sz="2200" i="1" dirty="0" err="1">
                <a:latin typeface="Arial Narrow" panose="020B0606020202030204" pitchFamily="34" charset="0"/>
              </a:rPr>
              <a:t>principles</a:t>
            </a:r>
            <a:r>
              <a:rPr lang="id-ID" sz="2200" i="1" dirty="0">
                <a:latin typeface="Arial Narrow" panose="020B0606020202030204" pitchFamily="34" charset="0"/>
              </a:rPr>
              <a:t>, </a:t>
            </a:r>
            <a:r>
              <a:rPr lang="id-ID" sz="2200" i="1" dirty="0" err="1">
                <a:latin typeface="Arial Narrow" panose="020B0606020202030204" pitchFamily="34" charset="0"/>
              </a:rPr>
              <a:t>noises</a:t>
            </a:r>
            <a:r>
              <a:rPr lang="id-ID" sz="2200" i="1" dirty="0">
                <a:latin typeface="Arial Narrow" panose="020B0606020202030204" pitchFamily="34" charset="0"/>
              </a:rPr>
              <a:t>, dan </a:t>
            </a:r>
            <a:r>
              <a:rPr lang="id-ID" sz="2200" dirty="0">
                <a:latin typeface="Arial Narrow" panose="020B0606020202030204" pitchFamily="34" charset="0"/>
              </a:rPr>
              <a:t>sensitivitas sensor </a:t>
            </a:r>
            <a:r>
              <a:rPr lang="id-ID" sz="2200" dirty="0" err="1">
                <a:latin typeface="Arial Narrow" panose="020B0606020202030204" pitchFamily="34" charset="0"/>
              </a:rPr>
              <a:t>optomekanik</a:t>
            </a:r>
            <a:r>
              <a:rPr lang="id-ID" sz="2200" dirty="0">
                <a:latin typeface="Arial Narrow" panose="020B0606020202030204" pitchFamily="34" charset="0"/>
              </a:rPr>
              <a:t>,</a:t>
            </a:r>
          </a:p>
          <a:p>
            <a:pPr marL="914400" lvl="1" indent="-457200" algn="just">
              <a:buFont typeface="+mj-lt"/>
              <a:buAutoNum type="arabicPeriod"/>
            </a:pPr>
            <a:r>
              <a:rPr lang="id-ID" sz="2200" dirty="0" err="1">
                <a:latin typeface="Arial Narrow" panose="020B0606020202030204" pitchFamily="34" charset="0"/>
              </a:rPr>
              <a:t>Review</a:t>
            </a:r>
            <a:r>
              <a:rPr lang="id-ID" sz="2200" dirty="0">
                <a:latin typeface="Arial Narrow" panose="020B0606020202030204" pitchFamily="34" charset="0"/>
              </a:rPr>
              <a:t> </a:t>
            </a:r>
            <a:r>
              <a:rPr lang="id-ID" sz="2200" dirty="0" err="1">
                <a:latin typeface="Arial Narrow" panose="020B0606020202030204" pitchFamily="34" charset="0"/>
              </a:rPr>
              <a:t>progress</a:t>
            </a:r>
            <a:r>
              <a:rPr lang="id-ID" sz="2200" dirty="0">
                <a:latin typeface="Arial Narrow" panose="020B0606020202030204" pitchFamily="34" charset="0"/>
              </a:rPr>
              <a:t> terkait masing-masing sensor dalam latar belakang, dan</a:t>
            </a:r>
          </a:p>
          <a:p>
            <a:pPr marL="914400" lvl="1" indent="-457200" algn="just">
              <a:buFont typeface="+mj-lt"/>
              <a:buAutoNum type="arabicPeriod"/>
            </a:pPr>
            <a:r>
              <a:rPr lang="id-ID" sz="2200" dirty="0">
                <a:latin typeface="Arial Narrow" panose="020B0606020202030204" pitchFamily="34" charset="0"/>
              </a:rPr>
              <a:t>Pengenalan </a:t>
            </a:r>
            <a:r>
              <a:rPr lang="id-ID" sz="2200" dirty="0" err="1">
                <a:latin typeface="Arial Narrow" panose="020B0606020202030204" pitchFamily="34" charset="0"/>
              </a:rPr>
              <a:t>progress</a:t>
            </a:r>
            <a:r>
              <a:rPr lang="id-ID" sz="2200" dirty="0">
                <a:latin typeface="Arial Narrow" panose="020B0606020202030204" pitchFamily="34" charset="0"/>
              </a:rPr>
              <a:t> dengan menggunakan </a:t>
            </a:r>
            <a:r>
              <a:rPr lang="id-ID" sz="2200" i="1" dirty="0" err="1">
                <a:latin typeface="Arial Narrow" panose="020B0606020202030204" pitchFamily="34" charset="0"/>
              </a:rPr>
              <a:t>squeezed</a:t>
            </a:r>
            <a:r>
              <a:rPr lang="id-ID" sz="2200" i="1" dirty="0">
                <a:latin typeface="Arial Narrow" panose="020B0606020202030204" pitchFamily="34" charset="0"/>
              </a:rPr>
              <a:t> </a:t>
            </a:r>
            <a:r>
              <a:rPr lang="id-ID" sz="2200" i="1" dirty="0" err="1">
                <a:latin typeface="Arial Narrow" panose="020B0606020202030204" pitchFamily="34" charset="0"/>
              </a:rPr>
              <a:t>light</a:t>
            </a:r>
            <a:r>
              <a:rPr lang="id-ID" sz="2200" dirty="0">
                <a:latin typeface="Arial Narrow" panose="020B0606020202030204" pitchFamily="34" charset="0"/>
              </a:rPr>
              <a:t>.</a:t>
            </a:r>
          </a:p>
          <a:p>
            <a:pPr algn="just"/>
            <a:r>
              <a:rPr lang="id-ID" sz="2200" b="1" dirty="0">
                <a:latin typeface="Arial Narrow" panose="020B0606020202030204" pitchFamily="34" charset="0"/>
              </a:rPr>
              <a:t>Kesimpulan : </a:t>
            </a:r>
            <a:r>
              <a:rPr lang="id-ID" sz="2200" dirty="0">
                <a:latin typeface="Arial Narrow" panose="020B0606020202030204" pitchFamily="34" charset="0"/>
              </a:rPr>
              <a:t>Dijelaskan lebih lanjut di bagian kesimpulan dan saran</a:t>
            </a:r>
          </a:p>
          <a:p>
            <a:pPr algn="just"/>
            <a:endParaRPr lang="id-ID" sz="2000" dirty="0">
              <a:latin typeface="Arial Narrow" panose="020B0606020202030204" pitchFamily="34" charset="0"/>
            </a:endParaRPr>
          </a:p>
          <a:p>
            <a:pPr algn="just"/>
            <a:endParaRPr lang="en-ID" sz="2000" dirty="0">
              <a:latin typeface="Arial Narrow" panose="020B0606020202030204" pitchFamily="34" charset="0"/>
            </a:endParaRPr>
          </a:p>
        </p:txBody>
      </p:sp>
    </p:spTree>
    <p:extLst>
      <p:ext uri="{BB962C8B-B14F-4D97-AF65-F5344CB8AC3E}">
        <p14:creationId xmlns:p14="http://schemas.microsoft.com/office/powerpoint/2010/main" val="41181249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D1EB1F94-6942-E863-87E2-70873CE8A59A}"/>
              </a:ext>
            </a:extLst>
          </p:cNvPr>
          <p:cNvSpPr>
            <a:spLocks noGrp="1"/>
          </p:cNvSpPr>
          <p:nvPr>
            <p:ph type="title"/>
          </p:nvPr>
        </p:nvSpPr>
        <p:spPr>
          <a:xfrm>
            <a:off x="808638" y="386930"/>
            <a:ext cx="9236700" cy="1188950"/>
          </a:xfrm>
        </p:spPr>
        <p:txBody>
          <a:bodyPr anchor="b">
            <a:normAutofit/>
          </a:bodyPr>
          <a:lstStyle/>
          <a:p>
            <a:r>
              <a:rPr lang="id-ID" sz="4600"/>
              <a:t>Hubungan wigner dengan sensitivity</a:t>
            </a:r>
            <a:endParaRPr lang="en-ID" sz="46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Tampungan Konten 2">
                <a:extLst>
                  <a:ext uri="{FF2B5EF4-FFF2-40B4-BE49-F238E27FC236}">
                    <a16:creationId xmlns:a16="http://schemas.microsoft.com/office/drawing/2014/main" id="{A49D994F-1AE1-FD5C-90BE-8F8C94EB960F}"/>
                  </a:ext>
                </a:extLst>
              </p:cNvPr>
              <p:cNvSpPr>
                <a:spLocks noGrp="1"/>
              </p:cNvSpPr>
              <p:nvPr>
                <p:ph idx="1"/>
              </p:nvPr>
            </p:nvSpPr>
            <p:spPr>
              <a:xfrm>
                <a:off x="793660" y="2599509"/>
                <a:ext cx="10143668" cy="3435531"/>
              </a:xfrm>
            </p:spPr>
            <p:txBody>
              <a:bodyPr anchor="ctr">
                <a:normAutofit fontScale="92500"/>
              </a:bodyPr>
              <a:lstStyle/>
              <a:p>
                <a:pPr algn="just"/>
                <a:r>
                  <a:rPr lang="id-ID" dirty="0">
                    <a:latin typeface="Arial Narrow" panose="020B0606020202030204" pitchFamily="34" charset="0"/>
                  </a:rPr>
                  <a:t>Fungsi wigner dalam </a:t>
                </a:r>
                <a:r>
                  <a:rPr lang="id-ID" i="1" dirty="0" err="1">
                    <a:latin typeface="Arial Narrow" panose="020B0606020202030204" pitchFamily="34" charset="0"/>
                  </a:rPr>
                  <a:t>paper</a:t>
                </a:r>
                <a:r>
                  <a:rPr lang="id-ID" dirty="0">
                    <a:latin typeface="Arial Narrow" panose="020B0606020202030204" pitchFamily="34" charset="0"/>
                  </a:rPr>
                  <a:t> ini merepresentasikan </a:t>
                </a:r>
                <a:r>
                  <a:rPr lang="id-ID" i="1" dirty="0" err="1">
                    <a:latin typeface="Arial Narrow" panose="020B0606020202030204" pitchFamily="34" charset="0"/>
                  </a:rPr>
                  <a:t>quantum</a:t>
                </a:r>
                <a:r>
                  <a:rPr lang="id-ID" i="1" dirty="0">
                    <a:latin typeface="Arial Narrow" panose="020B0606020202030204" pitchFamily="34" charset="0"/>
                  </a:rPr>
                  <a:t> </a:t>
                </a:r>
                <a:r>
                  <a:rPr lang="id-ID" i="1" dirty="0" err="1">
                    <a:latin typeface="Arial Narrow" panose="020B0606020202030204" pitchFamily="34" charset="0"/>
                  </a:rPr>
                  <a:t>state</a:t>
                </a:r>
                <a:r>
                  <a:rPr lang="id-ID" dirty="0">
                    <a:latin typeface="Arial Narrow" panose="020B0606020202030204" pitchFamily="34" charset="0"/>
                  </a:rPr>
                  <a:t> dari resonator. </a:t>
                </a:r>
              </a:p>
              <a:p>
                <a:pPr algn="just"/>
                <a:r>
                  <a:rPr lang="id-ID" dirty="0">
                    <a:latin typeface="Arial Narrow" panose="020B0606020202030204" pitchFamily="34" charset="0"/>
                  </a:rPr>
                  <a:t>Dengan wigner, dapat dilihat bahwa transisi dari </a:t>
                </a:r>
                <a:r>
                  <a:rPr lang="id-ID" b="1" i="1" dirty="0">
                    <a:latin typeface="Arial Narrow" panose="020B0606020202030204" pitchFamily="34" charset="0"/>
                  </a:rPr>
                  <a:t>normal </a:t>
                </a:r>
                <a:r>
                  <a:rPr lang="id-ID" b="1" i="1" dirty="0" err="1">
                    <a:latin typeface="Arial Narrow" panose="020B0606020202030204" pitchFamily="34" charset="0"/>
                  </a:rPr>
                  <a:t>phase</a:t>
                </a:r>
                <a:r>
                  <a:rPr lang="id-ID" i="1" dirty="0">
                    <a:latin typeface="Arial Narrow" panose="020B0606020202030204" pitchFamily="34" charset="0"/>
                  </a:rPr>
                  <a:t> </a:t>
                </a:r>
                <a:r>
                  <a:rPr lang="id-ID" dirty="0">
                    <a:latin typeface="Arial Narrow" panose="020B0606020202030204" pitchFamily="34" charset="0"/>
                  </a:rPr>
                  <a:t>ke </a:t>
                </a:r>
                <a:r>
                  <a:rPr lang="id-ID" b="1" i="1" dirty="0" err="1">
                    <a:latin typeface="Arial Narrow" panose="020B0606020202030204" pitchFamily="34" charset="0"/>
                  </a:rPr>
                  <a:t>symmetry-broken</a:t>
                </a:r>
                <a:r>
                  <a:rPr lang="id-ID" b="1" i="1" dirty="0">
                    <a:latin typeface="Arial Narrow" panose="020B0606020202030204" pitchFamily="34" charset="0"/>
                  </a:rPr>
                  <a:t> </a:t>
                </a:r>
                <a:r>
                  <a:rPr lang="id-ID" b="1" i="1" dirty="0" err="1">
                    <a:latin typeface="Arial Narrow" panose="020B0606020202030204" pitchFamily="34" charset="0"/>
                  </a:rPr>
                  <a:t>phase</a:t>
                </a:r>
                <a:r>
                  <a:rPr lang="id-ID" dirty="0">
                    <a:latin typeface="Arial Narrow" panose="020B0606020202030204" pitchFamily="34" charset="0"/>
                  </a:rPr>
                  <a:t> seiring kenaikan </a:t>
                </a:r>
                <a:r>
                  <a:rPr lang="id-ID" i="1" dirty="0" err="1">
                    <a:latin typeface="Arial Narrow" panose="020B0606020202030204" pitchFamily="34" charset="0"/>
                  </a:rPr>
                  <a:t>pump</a:t>
                </a:r>
                <a:r>
                  <a:rPr lang="id-ID" i="1" dirty="0">
                    <a:latin typeface="Arial Narrow" panose="020B0606020202030204" pitchFamily="34" charset="0"/>
                  </a:rPr>
                  <a:t> </a:t>
                </a:r>
                <a:r>
                  <a:rPr lang="id-ID" i="1" dirty="0" err="1">
                    <a:latin typeface="Arial Narrow" panose="020B0606020202030204" pitchFamily="34" charset="0"/>
                  </a:rPr>
                  <a:t>strength</a:t>
                </a:r>
                <a:r>
                  <a:rPr lang="id-ID" i="1" dirty="0">
                    <a:latin typeface="Arial Narrow" panose="020B0606020202030204" pitchFamily="34" charset="0"/>
                  </a:rPr>
                  <a:t> </a:t>
                </a:r>
                <a14:m>
                  <m:oMath xmlns:m="http://schemas.openxmlformats.org/officeDocument/2006/math">
                    <m:r>
                      <a:rPr lang="id-ID" b="0" i="1">
                        <a:latin typeface="Cambria Math" panose="02040503050406030204" pitchFamily="18" charset="0"/>
                      </a:rPr>
                      <m:t>𝜖</m:t>
                    </m:r>
                  </m:oMath>
                </a14:m>
                <a:r>
                  <a:rPr lang="id-ID" dirty="0">
                    <a:latin typeface="Arial Narrow" panose="020B0606020202030204" pitchFamily="34" charset="0"/>
                  </a:rPr>
                  <a:t>.</a:t>
                </a:r>
              </a:p>
              <a:p>
                <a:pPr algn="just"/>
                <a:r>
                  <a:rPr lang="id-ID" dirty="0">
                    <a:latin typeface="Arial Narrow" panose="020B0606020202030204" pitchFamily="34" charset="0"/>
                  </a:rPr>
                  <a:t>Fungsi wigner juga dapat digunakan untuk mencari </a:t>
                </a:r>
                <a:r>
                  <a:rPr lang="id-ID" i="1" dirty="0">
                    <a:latin typeface="Arial Narrow" panose="020B0606020202030204" pitchFamily="34" charset="0"/>
                  </a:rPr>
                  <a:t>optimal </a:t>
                </a:r>
                <a:r>
                  <a:rPr lang="id-ID" i="1" dirty="0" err="1">
                    <a:latin typeface="Arial Narrow" panose="020B0606020202030204" pitchFamily="34" charset="0"/>
                  </a:rPr>
                  <a:t>homodyne</a:t>
                </a:r>
                <a:r>
                  <a:rPr lang="id-ID" i="1" dirty="0">
                    <a:latin typeface="Arial Narrow" panose="020B0606020202030204" pitchFamily="34" charset="0"/>
                  </a:rPr>
                  <a:t> </a:t>
                </a:r>
                <a:r>
                  <a:rPr lang="id-ID" i="1" dirty="0" err="1">
                    <a:latin typeface="Arial Narrow" panose="020B0606020202030204" pitchFamily="34" charset="0"/>
                  </a:rPr>
                  <a:t>angle</a:t>
                </a:r>
                <a:r>
                  <a:rPr lang="id-ID" dirty="0">
                    <a:latin typeface="Arial Narrow" panose="020B0606020202030204" pitchFamily="34" charset="0"/>
                  </a:rPr>
                  <a:t> dan </a:t>
                </a:r>
                <a:r>
                  <a:rPr lang="id-ID" i="1" dirty="0" err="1">
                    <a:latin typeface="Arial Narrow" panose="020B0606020202030204" pitchFamily="34" charset="0"/>
                  </a:rPr>
                  <a:t>threshold</a:t>
                </a:r>
                <a:r>
                  <a:rPr lang="id-ID" i="1" dirty="0">
                    <a:latin typeface="Arial Narrow" panose="020B0606020202030204" pitchFamily="34" charset="0"/>
                  </a:rPr>
                  <a:t> </a:t>
                </a:r>
                <a:r>
                  <a:rPr lang="id-ID" i="1" dirty="0" err="1">
                    <a:latin typeface="Arial Narrow" panose="020B0606020202030204" pitchFamily="34" charset="0"/>
                  </a:rPr>
                  <a:t>value</a:t>
                </a:r>
                <a:r>
                  <a:rPr lang="id-ID" dirty="0">
                    <a:latin typeface="Arial Narrow" panose="020B0606020202030204" pitchFamily="34" charset="0"/>
                  </a:rPr>
                  <a:t> untuk membedakan antar 2 </a:t>
                </a:r>
                <a:r>
                  <a:rPr lang="id-ID" i="1" dirty="0" err="1">
                    <a:latin typeface="Arial Narrow" panose="020B0606020202030204" pitchFamily="34" charset="0"/>
                  </a:rPr>
                  <a:t>qubit</a:t>
                </a:r>
                <a:r>
                  <a:rPr lang="id-ID" i="1" dirty="0">
                    <a:latin typeface="Arial Narrow" panose="020B0606020202030204" pitchFamily="34" charset="0"/>
                  </a:rPr>
                  <a:t> </a:t>
                </a:r>
                <a:r>
                  <a:rPr lang="id-ID" i="1" dirty="0" err="1">
                    <a:latin typeface="Arial Narrow" panose="020B0606020202030204" pitchFamily="34" charset="0"/>
                  </a:rPr>
                  <a:t>states</a:t>
                </a:r>
                <a:r>
                  <a:rPr lang="id-ID" dirty="0">
                    <a:latin typeface="Arial Narrow" panose="020B0606020202030204" pitchFamily="34" charset="0"/>
                  </a:rPr>
                  <a:t>.</a:t>
                </a:r>
              </a:p>
              <a:p>
                <a:pPr algn="just"/>
                <a:r>
                  <a:rPr lang="id-ID" dirty="0">
                    <a:latin typeface="Arial Narrow" panose="020B0606020202030204" pitchFamily="34" charset="0"/>
                  </a:rPr>
                  <a:t>Sensitivitas sensor bisa digambarkan atau terlihat melalui fungsi wigner melalui bentuk dan tinggi (</a:t>
                </a:r>
                <a:r>
                  <a:rPr lang="id-ID" dirty="0" err="1">
                    <a:latin typeface="Arial Narrow" panose="020B0606020202030204" pitchFamily="34" charset="0"/>
                  </a:rPr>
                  <a:t>color</a:t>
                </a:r>
                <a:r>
                  <a:rPr lang="id-ID" dirty="0">
                    <a:latin typeface="Arial Narrow" panose="020B0606020202030204" pitchFamily="34" charset="0"/>
                  </a:rPr>
                  <a:t>-map) dari fungsi wigner karena sensitivitas berhubungan dengan fluktuasi </a:t>
                </a:r>
                <a:r>
                  <a:rPr lang="id-ID" dirty="0" err="1">
                    <a:latin typeface="Arial Narrow" panose="020B0606020202030204" pitchFamily="34" charset="0"/>
                  </a:rPr>
                  <a:t>kuantukm</a:t>
                </a:r>
                <a:r>
                  <a:rPr lang="id-ID" dirty="0">
                    <a:latin typeface="Arial Narrow" panose="020B0606020202030204" pitchFamily="34" charset="0"/>
                  </a:rPr>
                  <a:t> pada resonator.</a:t>
                </a:r>
              </a:p>
            </p:txBody>
          </p:sp>
        </mc:Choice>
        <mc:Fallback>
          <p:sp>
            <p:nvSpPr>
              <p:cNvPr id="3" name="Tampungan Konten 2">
                <a:extLst>
                  <a:ext uri="{FF2B5EF4-FFF2-40B4-BE49-F238E27FC236}">
                    <a16:creationId xmlns:a16="http://schemas.microsoft.com/office/drawing/2014/main" id="{A49D994F-1AE1-FD5C-90BE-8F8C94EB960F}"/>
                  </a:ext>
                </a:extLst>
              </p:cNvPr>
              <p:cNvSpPr>
                <a:spLocks noGrp="1" noRot="1" noChangeAspect="1" noMove="1" noResize="1" noEditPoints="1" noAdjustHandles="1" noChangeArrowheads="1" noChangeShapeType="1" noTextEdit="1"/>
              </p:cNvSpPr>
              <p:nvPr>
                <p:ph idx="1"/>
              </p:nvPr>
            </p:nvSpPr>
            <p:spPr>
              <a:xfrm>
                <a:off x="793660" y="2599509"/>
                <a:ext cx="10143668" cy="3435531"/>
              </a:xfrm>
              <a:blipFill>
                <a:blip r:embed="rId2"/>
                <a:stretch>
                  <a:fillRect l="-901" t="-1241" r="-1082" b="-2837"/>
                </a:stretch>
              </a:blipFill>
            </p:spPr>
            <p:txBody>
              <a:bodyPr/>
              <a:lstStyle/>
              <a:p>
                <a:r>
                  <a:rPr lang="en-ID">
                    <a:noFill/>
                  </a:rPr>
                  <a:t> </a:t>
                </a:r>
              </a:p>
            </p:txBody>
          </p:sp>
        </mc:Fallback>
      </mc:AlternateContent>
    </p:spTree>
    <p:extLst>
      <p:ext uri="{BB962C8B-B14F-4D97-AF65-F5344CB8AC3E}">
        <p14:creationId xmlns:p14="http://schemas.microsoft.com/office/powerpoint/2010/main" val="5056338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4992ED78-E9DE-BA3F-C92C-B411AAA30649}"/>
              </a:ext>
            </a:extLst>
          </p:cNvPr>
          <p:cNvSpPr>
            <a:spLocks noGrp="1"/>
          </p:cNvSpPr>
          <p:nvPr>
            <p:ph type="title"/>
          </p:nvPr>
        </p:nvSpPr>
        <p:spPr>
          <a:xfrm>
            <a:off x="1282963" y="1238080"/>
            <a:ext cx="9849751" cy="1349671"/>
          </a:xfrm>
        </p:spPr>
        <p:txBody>
          <a:bodyPr anchor="b">
            <a:normAutofit/>
          </a:bodyPr>
          <a:lstStyle/>
          <a:p>
            <a:r>
              <a:rPr lang="id-ID" sz="5400"/>
              <a:t>Signal-to-noise ratio</a:t>
            </a:r>
            <a:endParaRPr lang="en-ID" sz="5400"/>
          </a:p>
        </p:txBody>
      </p:sp>
      <mc:AlternateContent xmlns:mc="http://schemas.openxmlformats.org/markup-compatibility/2006">
        <mc:Choice xmlns:a14="http://schemas.microsoft.com/office/drawing/2010/main" Requires="a14">
          <p:sp>
            <p:nvSpPr>
              <p:cNvPr id="3" name="Tampungan Konten 2">
                <a:extLst>
                  <a:ext uri="{FF2B5EF4-FFF2-40B4-BE49-F238E27FC236}">
                    <a16:creationId xmlns:a16="http://schemas.microsoft.com/office/drawing/2014/main" id="{F60F41FB-6597-8365-258B-2B79D682F75F}"/>
                  </a:ext>
                </a:extLst>
              </p:cNvPr>
              <p:cNvSpPr>
                <a:spLocks noGrp="1"/>
              </p:cNvSpPr>
              <p:nvPr>
                <p:ph idx="1"/>
              </p:nvPr>
            </p:nvSpPr>
            <p:spPr>
              <a:xfrm>
                <a:off x="1289304" y="2902913"/>
                <a:ext cx="9849751" cy="3032168"/>
              </a:xfrm>
            </p:spPr>
            <p:txBody>
              <a:bodyPr anchor="ctr">
                <a:normAutofit fontScale="85000" lnSpcReduction="10000"/>
              </a:bodyPr>
              <a:lstStyle/>
              <a:p>
                <a:pPr algn="just"/>
                <a:r>
                  <a:rPr lang="id-ID" dirty="0" err="1"/>
                  <a:t>S</a:t>
                </a:r>
                <a:r>
                  <a:rPr lang="id-ID" dirty="0" err="1">
                    <a:latin typeface="Arial Narrow" panose="020B0606020202030204" pitchFamily="34" charset="0"/>
                  </a:rPr>
                  <a:t>ignal-to-noise</a:t>
                </a:r>
                <a:r>
                  <a:rPr lang="id-ID" dirty="0">
                    <a:latin typeface="Arial Narrow" panose="020B0606020202030204" pitchFamily="34" charset="0"/>
                  </a:rPr>
                  <a:t> rasio secara umum merupakan teknik untuk membandingkan tingkat sinyal yang diinginkan terhadap </a:t>
                </a:r>
                <a:r>
                  <a:rPr lang="id-ID" i="1" dirty="0" err="1">
                    <a:latin typeface="Arial Narrow" panose="020B0606020202030204" pitchFamily="34" charset="0"/>
                  </a:rPr>
                  <a:t>background</a:t>
                </a:r>
                <a:r>
                  <a:rPr lang="id-ID" i="1" dirty="0">
                    <a:latin typeface="Arial Narrow" panose="020B0606020202030204" pitchFamily="34" charset="0"/>
                  </a:rPr>
                  <a:t> </a:t>
                </a:r>
                <a:r>
                  <a:rPr lang="id-ID" i="1" dirty="0" err="1">
                    <a:latin typeface="Arial Narrow" panose="020B0606020202030204" pitchFamily="34" charset="0"/>
                  </a:rPr>
                  <a:t>noise</a:t>
                </a:r>
                <a:r>
                  <a:rPr lang="id-ID" i="1" dirty="0">
                    <a:latin typeface="Arial Narrow" panose="020B0606020202030204" pitchFamily="34" charset="0"/>
                  </a:rPr>
                  <a:t>.</a:t>
                </a:r>
                <a:r>
                  <a:rPr lang="id-ID" dirty="0">
                    <a:latin typeface="Arial Narrow" panose="020B0606020202030204" pitchFamily="34" charset="0"/>
                  </a:rPr>
                  <a:t>  </a:t>
                </a:r>
              </a:p>
              <a:p>
                <a:pPr algn="just"/>
                <a:r>
                  <a:rPr lang="id-ID" dirty="0">
                    <a:latin typeface="Arial Narrow" panose="020B0606020202030204" pitchFamily="34" charset="0"/>
                  </a:rPr>
                  <a:t>SNR merupakan parameter yang dapat mempengaruhi kinerja dan kualitas sistem yang memproses atau mentransmisikan sinyal, seperti sistem radar, pencitraan, dan lainnya. Sistem </a:t>
                </a:r>
                <a:r>
                  <a:rPr lang="id-ID" dirty="0" err="1">
                    <a:latin typeface="Arial Narrow" panose="020B0606020202030204" pitchFamily="34" charset="0"/>
                  </a:rPr>
                  <a:t>penginderaan</a:t>
                </a:r>
                <a:r>
                  <a:rPr lang="id-ID" dirty="0">
                    <a:latin typeface="Arial Narrow" panose="020B0606020202030204" pitchFamily="34" charset="0"/>
                  </a:rPr>
                  <a:t> dalam </a:t>
                </a:r>
                <a:r>
                  <a:rPr lang="id-ID" i="1" dirty="0" err="1">
                    <a:latin typeface="Arial Narrow" panose="020B0606020202030204" pitchFamily="34" charset="0"/>
                  </a:rPr>
                  <a:t>paper</a:t>
                </a:r>
                <a:r>
                  <a:rPr lang="id-ID" dirty="0">
                    <a:latin typeface="Arial Narrow" panose="020B0606020202030204" pitchFamily="34" charset="0"/>
                  </a:rPr>
                  <a:t> ini termasuk salah satunya.</a:t>
                </a:r>
              </a:p>
              <a:p>
                <a:pPr algn="just"/>
                <a:r>
                  <a:rPr lang="id-ID" dirty="0">
                    <a:latin typeface="Arial Narrow" panose="020B0606020202030204" pitchFamily="34" charset="0"/>
                  </a:rPr>
                  <a:t>SNR dalam </a:t>
                </a:r>
                <a:r>
                  <a:rPr lang="id-ID" dirty="0" err="1">
                    <a:latin typeface="Arial Narrow" panose="020B0606020202030204" pitchFamily="34" charset="0"/>
                  </a:rPr>
                  <a:t>paper</a:t>
                </a:r>
                <a:r>
                  <a:rPr lang="id-ID" dirty="0">
                    <a:latin typeface="Arial Narrow" panose="020B0606020202030204" pitchFamily="34" charset="0"/>
                  </a:rPr>
                  <a:t> ini berfokus pada seberapa berkualitasnya estimasi parameter </a:t>
                </a:r>
                <a14:m>
                  <m:oMath xmlns:m="http://schemas.openxmlformats.org/officeDocument/2006/math">
                    <m:r>
                      <a:rPr lang="id-ID" b="0" i="1">
                        <a:latin typeface="Cambria Math" panose="02040503050406030204" pitchFamily="18" charset="0"/>
                      </a:rPr>
                      <m:t>𝜔</m:t>
                    </m:r>
                  </m:oMath>
                </a14:m>
                <a:r>
                  <a:rPr lang="id-ID" dirty="0">
                    <a:latin typeface="Arial Narrow" panose="020B0606020202030204" pitchFamily="34" charset="0"/>
                  </a:rPr>
                  <a:t> yang </a:t>
                </a:r>
                <a:r>
                  <a:rPr lang="id-ID" dirty="0" err="1">
                    <a:latin typeface="Arial Narrow" panose="020B0606020202030204" pitchFamily="34" charset="0"/>
                  </a:rPr>
                  <a:t>depent</a:t>
                </a:r>
                <a:r>
                  <a:rPr lang="id-ID" dirty="0">
                    <a:latin typeface="Arial Narrow" panose="020B0606020202030204" pitchFamily="34" charset="0"/>
                  </a:rPr>
                  <a:t> </a:t>
                </a:r>
                <a:r>
                  <a:rPr lang="id-ID" dirty="0" err="1">
                    <a:latin typeface="Arial Narrow" panose="020B0606020202030204" pitchFamily="34" charset="0"/>
                  </a:rPr>
                  <a:t>on</a:t>
                </a:r>
                <a:r>
                  <a:rPr lang="id-ID" dirty="0">
                    <a:latin typeface="Arial Narrow" panose="020B0606020202030204" pitchFamily="34" charset="0"/>
                  </a:rPr>
                  <a:t> frekuensi resonator. Dalam hal ini, SNR yang nilainya tinggi punya estimasi yang lebih akurat. SNR meningkat secara signifikan di dekat titik kritis transisi fase yang terjadi pada resonator.</a:t>
                </a:r>
                <a:endParaRPr lang="en-ID" sz="2000" dirty="0">
                  <a:latin typeface="Arial Narrow" panose="020B0606020202030204" pitchFamily="34" charset="0"/>
                </a:endParaRPr>
              </a:p>
            </p:txBody>
          </p:sp>
        </mc:Choice>
        <mc:Fallback>
          <p:sp>
            <p:nvSpPr>
              <p:cNvPr id="3" name="Tampungan Konten 2">
                <a:extLst>
                  <a:ext uri="{FF2B5EF4-FFF2-40B4-BE49-F238E27FC236}">
                    <a16:creationId xmlns:a16="http://schemas.microsoft.com/office/drawing/2014/main" id="{F60F41FB-6597-8365-258B-2B79D682F75F}"/>
                  </a:ext>
                </a:extLst>
              </p:cNvPr>
              <p:cNvSpPr>
                <a:spLocks noGrp="1" noRot="1" noChangeAspect="1" noMove="1" noResize="1" noEditPoints="1" noAdjustHandles="1" noChangeArrowheads="1" noChangeShapeType="1" noTextEdit="1"/>
              </p:cNvSpPr>
              <p:nvPr>
                <p:ph idx="1"/>
              </p:nvPr>
            </p:nvSpPr>
            <p:spPr>
              <a:xfrm>
                <a:off x="1289304" y="2902913"/>
                <a:ext cx="9849751" cy="3032168"/>
              </a:xfrm>
              <a:blipFill>
                <a:blip r:embed="rId2"/>
                <a:stretch>
                  <a:fillRect l="-867" t="-3012" r="-991" b="-4016"/>
                </a:stretch>
              </a:blipFill>
            </p:spPr>
            <p:txBody>
              <a:bodyPr/>
              <a:lstStyle/>
              <a:p>
                <a:r>
                  <a:rPr lang="en-ID">
                    <a:noFill/>
                  </a:rPr>
                  <a:t> </a:t>
                </a:r>
              </a:p>
            </p:txBody>
          </p:sp>
        </mc:Fallback>
      </mc:AlternateContent>
    </p:spTree>
    <p:extLst>
      <p:ext uri="{BB962C8B-B14F-4D97-AF65-F5344CB8AC3E}">
        <p14:creationId xmlns:p14="http://schemas.microsoft.com/office/powerpoint/2010/main" val="102809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262FECC4-7C76-AD85-EF3A-C2E099B0CEC7}"/>
              </a:ext>
            </a:extLst>
          </p:cNvPr>
          <p:cNvSpPr>
            <a:spLocks noGrp="1"/>
          </p:cNvSpPr>
          <p:nvPr>
            <p:ph type="title"/>
          </p:nvPr>
        </p:nvSpPr>
        <p:spPr/>
        <p:txBody>
          <a:bodyPr/>
          <a:lstStyle/>
          <a:p>
            <a:r>
              <a:rPr lang="id-ID" dirty="0"/>
              <a:t>Apa itu </a:t>
            </a:r>
            <a:r>
              <a:rPr lang="id-ID" dirty="0" err="1"/>
              <a:t>quantum</a:t>
            </a:r>
            <a:r>
              <a:rPr lang="id-ID" dirty="0"/>
              <a:t> </a:t>
            </a:r>
            <a:r>
              <a:rPr lang="id-ID" dirty="0" err="1"/>
              <a:t>fisher</a:t>
            </a:r>
            <a:r>
              <a:rPr lang="id-ID" dirty="0"/>
              <a:t> dan hubungannya dengan </a:t>
            </a:r>
            <a:r>
              <a:rPr lang="id-ID" dirty="0" err="1"/>
              <a:t>quantum</a:t>
            </a:r>
            <a:r>
              <a:rPr lang="id-ID" dirty="0"/>
              <a:t> </a:t>
            </a:r>
            <a:r>
              <a:rPr lang="id-ID" dirty="0" err="1"/>
              <a:t>information</a:t>
            </a:r>
            <a:r>
              <a:rPr lang="id-ID" dirty="0"/>
              <a:t>?</a:t>
            </a:r>
            <a:endParaRPr lang="en-ID" dirty="0"/>
          </a:p>
        </p:txBody>
      </p:sp>
      <p:sp>
        <p:nvSpPr>
          <p:cNvPr id="3" name="Tampungan Konten 2">
            <a:extLst>
              <a:ext uri="{FF2B5EF4-FFF2-40B4-BE49-F238E27FC236}">
                <a16:creationId xmlns:a16="http://schemas.microsoft.com/office/drawing/2014/main" id="{488F9984-F5D5-4C26-29C5-89F93D3706B7}"/>
              </a:ext>
            </a:extLst>
          </p:cNvPr>
          <p:cNvSpPr>
            <a:spLocks noGrp="1"/>
          </p:cNvSpPr>
          <p:nvPr>
            <p:ph idx="1"/>
          </p:nvPr>
        </p:nvSpPr>
        <p:spPr/>
        <p:txBody>
          <a:bodyPr/>
          <a:lstStyle/>
          <a:p>
            <a:endParaRPr lang="en-ID" dirty="0"/>
          </a:p>
        </p:txBody>
      </p:sp>
    </p:spTree>
    <p:extLst>
      <p:ext uri="{BB962C8B-B14F-4D97-AF65-F5344CB8AC3E}">
        <p14:creationId xmlns:p14="http://schemas.microsoft.com/office/powerpoint/2010/main" val="2754095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ohon musim gugur berwarna semarak">
            <a:extLst>
              <a:ext uri="{FF2B5EF4-FFF2-40B4-BE49-F238E27FC236}">
                <a16:creationId xmlns:a16="http://schemas.microsoft.com/office/drawing/2014/main" id="{973AFF87-2354-2860-DE3D-08F0A6E284FE}"/>
              </a:ext>
            </a:extLst>
          </p:cNvPr>
          <p:cNvPicPr>
            <a:picLocks noChangeAspect="1"/>
          </p:cNvPicPr>
          <p:nvPr/>
        </p:nvPicPr>
        <p:blipFill rotWithShape="1">
          <a:blip r:embed="rId2"/>
          <a:srcRect t="5436"/>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Judul 1">
            <a:extLst>
              <a:ext uri="{FF2B5EF4-FFF2-40B4-BE49-F238E27FC236}">
                <a16:creationId xmlns:a16="http://schemas.microsoft.com/office/drawing/2014/main" id="{72B8F8AF-8321-2D26-FE4A-C2CA55F13610}"/>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t>Quest Jumat 10 November 2023</a:t>
            </a:r>
          </a:p>
        </p:txBody>
      </p:sp>
    </p:spTree>
    <p:extLst>
      <p:ext uri="{BB962C8B-B14F-4D97-AF65-F5344CB8AC3E}">
        <p14:creationId xmlns:p14="http://schemas.microsoft.com/office/powerpoint/2010/main" val="407755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1C47145-237A-4BE1-57BB-09CEE80B9B64}"/>
              </a:ext>
            </a:extLst>
          </p:cNvPr>
          <p:cNvSpPr>
            <a:spLocks noGrp="1"/>
          </p:cNvSpPr>
          <p:nvPr>
            <p:ph type="title"/>
          </p:nvPr>
        </p:nvSpPr>
        <p:spPr>
          <a:xfrm>
            <a:off x="5868557" y="1090738"/>
            <a:ext cx="5444382" cy="1402470"/>
          </a:xfrm>
        </p:spPr>
        <p:txBody>
          <a:bodyPr anchor="t">
            <a:normAutofit/>
          </a:bodyPr>
          <a:lstStyle/>
          <a:p>
            <a:r>
              <a:rPr lang="id-ID" sz="4000" dirty="0">
                <a:latin typeface="Arial" panose="020B0604020202020204" pitchFamily="34" charset="0"/>
                <a:cs typeface="Arial" panose="020B0604020202020204" pitchFamily="34" charset="0"/>
              </a:rPr>
              <a:t>Apa itu </a:t>
            </a:r>
            <a:r>
              <a:rPr lang="id-ID" sz="4000" dirty="0" err="1">
                <a:latin typeface="Arial" panose="020B0604020202020204" pitchFamily="34" charset="0"/>
                <a:cs typeface="Arial" panose="020B0604020202020204" pitchFamily="34" charset="0"/>
              </a:rPr>
              <a:t>Optomekanik</a:t>
            </a:r>
            <a:r>
              <a:rPr lang="id-ID" sz="4000" dirty="0">
                <a:latin typeface="Arial" panose="020B0604020202020204" pitchFamily="34" charset="0"/>
                <a:cs typeface="Arial" panose="020B0604020202020204" pitchFamily="34" charset="0"/>
              </a:rPr>
              <a:t>?</a:t>
            </a:r>
            <a:endParaRPr lang="en-ID" sz="4000" dirty="0">
              <a:latin typeface="Arial" panose="020B0604020202020204" pitchFamily="34" charset="0"/>
              <a:cs typeface="Arial" panose="020B0604020202020204" pitchFamily="34" charset="0"/>
            </a:endParaRPr>
          </a:p>
        </p:txBody>
      </p:sp>
      <p:pic>
        <p:nvPicPr>
          <p:cNvPr id="11" name="Picture 4" descr="Pola gelombang bukit pasir gurun">
            <a:extLst>
              <a:ext uri="{FF2B5EF4-FFF2-40B4-BE49-F238E27FC236}">
                <a16:creationId xmlns:a16="http://schemas.microsoft.com/office/drawing/2014/main" id="{DC29AE21-1026-04A1-E0FB-12FDEC187294}"/>
              </a:ext>
            </a:extLst>
          </p:cNvPr>
          <p:cNvPicPr>
            <a:picLocks noChangeAspect="1"/>
          </p:cNvPicPr>
          <p:nvPr/>
        </p:nvPicPr>
        <p:blipFill rotWithShape="1">
          <a:blip r:embed="rId2"/>
          <a:srcRect l="9709" r="40153" b="-1"/>
          <a:stretch/>
        </p:blipFill>
        <p:spPr>
          <a:xfrm>
            <a:off x="-1" y="10"/>
            <a:ext cx="5151179" cy="6857990"/>
          </a:xfrm>
          <a:prstGeom prst="rect">
            <a:avLst/>
          </a:prstGeom>
        </p:spPr>
      </p:pic>
      <p:cxnSp>
        <p:nvCxnSpPr>
          <p:cNvPr id="12"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ampungan Konten 2">
            <a:extLst>
              <a:ext uri="{FF2B5EF4-FFF2-40B4-BE49-F238E27FC236}">
                <a16:creationId xmlns:a16="http://schemas.microsoft.com/office/drawing/2014/main" id="{B32E355B-7DD8-68A4-9F12-553569F6D28A}"/>
              </a:ext>
            </a:extLst>
          </p:cNvPr>
          <p:cNvSpPr>
            <a:spLocks noGrp="1"/>
          </p:cNvSpPr>
          <p:nvPr>
            <p:ph idx="1"/>
          </p:nvPr>
        </p:nvSpPr>
        <p:spPr>
          <a:xfrm>
            <a:off x="5868557" y="1939160"/>
            <a:ext cx="5444382" cy="4203224"/>
          </a:xfrm>
        </p:spPr>
        <p:txBody>
          <a:bodyPr>
            <a:noAutofit/>
          </a:bodyPr>
          <a:lstStyle/>
          <a:p>
            <a:pPr algn="just"/>
            <a:r>
              <a:rPr lang="id-ID" sz="2400" dirty="0" err="1">
                <a:latin typeface="Arial Narrow" panose="020B0606020202030204" pitchFamily="34" charset="0"/>
              </a:rPr>
              <a:t>Optomekanik</a:t>
            </a:r>
            <a:r>
              <a:rPr lang="id-ID" sz="2400" dirty="0">
                <a:latin typeface="Arial Narrow" panose="020B0606020202030204" pitchFamily="34" charset="0"/>
              </a:rPr>
              <a:t> merupakan interaksi antara cahaya yang memberikan </a:t>
            </a:r>
            <a:r>
              <a:rPr lang="id-ID" sz="2400" dirty="0" err="1">
                <a:latin typeface="Arial Narrow" panose="020B0606020202030204" pitchFamily="34" charset="0"/>
              </a:rPr>
              <a:t>radiation</a:t>
            </a:r>
            <a:r>
              <a:rPr lang="id-ID" sz="2400" dirty="0">
                <a:latin typeface="Arial Narrow" panose="020B0606020202030204" pitchFamily="34" charset="0"/>
              </a:rPr>
              <a:t> </a:t>
            </a:r>
            <a:r>
              <a:rPr lang="id-ID" sz="2400" dirty="0" err="1">
                <a:latin typeface="Arial Narrow" panose="020B0606020202030204" pitchFamily="34" charset="0"/>
              </a:rPr>
              <a:t>pressure</a:t>
            </a:r>
            <a:r>
              <a:rPr lang="id-ID" sz="2400" dirty="0">
                <a:latin typeface="Arial Narrow" panose="020B0606020202030204" pitchFamily="34" charset="0"/>
              </a:rPr>
              <a:t> </a:t>
            </a:r>
            <a:r>
              <a:rPr lang="id-ID" sz="2400" dirty="0" err="1">
                <a:latin typeface="Arial Narrow" panose="020B0606020202030204" pitchFamily="34" charset="0"/>
              </a:rPr>
              <a:t>force</a:t>
            </a:r>
            <a:r>
              <a:rPr lang="id-ID" sz="2400" dirty="0">
                <a:latin typeface="Arial Narrow" panose="020B0606020202030204" pitchFamily="34" charset="0"/>
              </a:rPr>
              <a:t> ke </a:t>
            </a:r>
            <a:r>
              <a:rPr lang="id-ID" sz="2400" dirty="0" err="1">
                <a:latin typeface="Arial Narrow" panose="020B0606020202030204" pitchFamily="34" charset="0"/>
              </a:rPr>
              <a:t>mechanical</a:t>
            </a:r>
            <a:r>
              <a:rPr lang="id-ID" sz="2400" dirty="0">
                <a:latin typeface="Arial Narrow" panose="020B0606020202030204" pitchFamily="34" charset="0"/>
              </a:rPr>
              <a:t> </a:t>
            </a:r>
            <a:r>
              <a:rPr lang="id-ID" sz="2400" dirty="0" err="1">
                <a:latin typeface="Arial Narrow" panose="020B0606020202030204" pitchFamily="34" charset="0"/>
              </a:rPr>
              <a:t>degree</a:t>
            </a:r>
            <a:r>
              <a:rPr lang="id-ID" sz="2400" dirty="0">
                <a:latin typeface="Arial Narrow" panose="020B0606020202030204" pitchFamily="34" charset="0"/>
              </a:rPr>
              <a:t> </a:t>
            </a:r>
            <a:r>
              <a:rPr lang="id-ID" sz="2400" dirty="0" err="1">
                <a:latin typeface="Arial Narrow" panose="020B0606020202030204" pitchFamily="34" charset="0"/>
              </a:rPr>
              <a:t>of</a:t>
            </a:r>
            <a:r>
              <a:rPr lang="id-ID" sz="2400" dirty="0">
                <a:latin typeface="Arial Narrow" panose="020B0606020202030204" pitchFamily="34" charset="0"/>
              </a:rPr>
              <a:t> </a:t>
            </a:r>
            <a:r>
              <a:rPr lang="id-ID" sz="2400" dirty="0" err="1">
                <a:latin typeface="Arial Narrow" panose="020B0606020202030204" pitchFamily="34" charset="0"/>
              </a:rPr>
              <a:t>freedom</a:t>
            </a:r>
            <a:r>
              <a:rPr lang="id-ID" sz="2400" dirty="0">
                <a:latin typeface="Arial Narrow" panose="020B0606020202030204" pitchFamily="34" charset="0"/>
              </a:rPr>
              <a:t> (dalam hal ini </a:t>
            </a:r>
            <a:r>
              <a:rPr lang="id-ID" sz="2400" dirty="0" err="1">
                <a:latin typeface="Arial Narrow" panose="020B0606020202030204" pitchFamily="34" charset="0"/>
              </a:rPr>
              <a:t>resonators</a:t>
            </a:r>
            <a:r>
              <a:rPr lang="id-ID" sz="2400" dirty="0">
                <a:latin typeface="Arial Narrow" panose="020B0606020202030204" pitchFamily="34" charset="0"/>
              </a:rPr>
              <a:t>).</a:t>
            </a:r>
          </a:p>
          <a:p>
            <a:pPr algn="just"/>
            <a:r>
              <a:rPr lang="id-ID" sz="2400" dirty="0">
                <a:latin typeface="Arial Narrow" panose="020B0606020202030204" pitchFamily="34" charset="0"/>
              </a:rPr>
              <a:t>Riset ini didorong dari penemuan gelombang gravitasi melalui LIGO.</a:t>
            </a:r>
          </a:p>
          <a:p>
            <a:pPr algn="just"/>
            <a:r>
              <a:rPr lang="id-ID" sz="2400" dirty="0">
                <a:latin typeface="Arial Narrow" panose="020B0606020202030204" pitchFamily="34" charset="0"/>
              </a:rPr>
              <a:t>Dengan adanya teknik fabrikasi </a:t>
            </a:r>
            <a:r>
              <a:rPr lang="id-ID" sz="2400" dirty="0" err="1">
                <a:latin typeface="Arial Narrow" panose="020B0606020202030204" pitchFamily="34" charset="0"/>
              </a:rPr>
              <a:t>nano</a:t>
            </a:r>
            <a:r>
              <a:rPr lang="id-ID" sz="2400" dirty="0">
                <a:latin typeface="Arial Narrow" panose="020B0606020202030204" pitchFamily="34" charset="0"/>
              </a:rPr>
              <a:t>, bisa didapat sistem </a:t>
            </a:r>
            <a:r>
              <a:rPr lang="id-ID" sz="2400" dirty="0" err="1">
                <a:latin typeface="Arial Narrow" panose="020B0606020202030204" pitchFamily="34" charset="0"/>
              </a:rPr>
              <a:t>optomekanik</a:t>
            </a:r>
            <a:r>
              <a:rPr lang="id-ID" sz="2400" dirty="0">
                <a:latin typeface="Arial Narrow" panose="020B0606020202030204" pitchFamily="34" charset="0"/>
              </a:rPr>
              <a:t> rongga yang mempunyai </a:t>
            </a:r>
            <a:r>
              <a:rPr lang="id-ID" sz="2400" b="1" dirty="0">
                <a:latin typeface="Arial Narrow" panose="020B0606020202030204" pitchFamily="34" charset="0"/>
              </a:rPr>
              <a:t>q-</a:t>
            </a:r>
            <a:r>
              <a:rPr lang="id-ID" sz="2400" b="1" dirty="0" err="1">
                <a:latin typeface="Arial Narrow" panose="020B0606020202030204" pitchFamily="34" charset="0"/>
              </a:rPr>
              <a:t>factor</a:t>
            </a:r>
            <a:r>
              <a:rPr lang="id-ID" sz="2400" b="1" dirty="0">
                <a:latin typeface="Arial Narrow" panose="020B0606020202030204" pitchFamily="34" charset="0"/>
              </a:rPr>
              <a:t> </a:t>
            </a:r>
            <a:r>
              <a:rPr lang="id-ID" sz="2400" dirty="0">
                <a:latin typeface="Arial Narrow" panose="020B0606020202030204" pitchFamily="34" charset="0"/>
              </a:rPr>
              <a:t>tinggi.</a:t>
            </a:r>
          </a:p>
          <a:p>
            <a:pPr algn="just"/>
            <a:r>
              <a:rPr lang="id-ID" sz="2400" dirty="0">
                <a:latin typeface="Arial Narrow" panose="020B0606020202030204" pitchFamily="34" charset="0"/>
              </a:rPr>
              <a:t>Dengan </a:t>
            </a:r>
            <a:r>
              <a:rPr lang="id-ID" sz="2400" dirty="0" err="1">
                <a:latin typeface="Arial Narrow" panose="020B0606020202030204" pitchFamily="34" charset="0"/>
              </a:rPr>
              <a:t>radiation</a:t>
            </a:r>
            <a:r>
              <a:rPr lang="id-ID" sz="2400" dirty="0">
                <a:latin typeface="Arial Narrow" panose="020B0606020202030204" pitchFamily="34" charset="0"/>
              </a:rPr>
              <a:t> </a:t>
            </a:r>
            <a:r>
              <a:rPr lang="id-ID" sz="2400" dirty="0" err="1">
                <a:latin typeface="Arial Narrow" panose="020B0606020202030204" pitchFamily="34" charset="0"/>
              </a:rPr>
              <a:t>pressure</a:t>
            </a:r>
            <a:r>
              <a:rPr lang="id-ID" sz="2400" dirty="0">
                <a:latin typeface="Arial Narrow" panose="020B0606020202030204" pitchFamily="34" charset="0"/>
              </a:rPr>
              <a:t> </a:t>
            </a:r>
            <a:r>
              <a:rPr lang="id-ID" sz="2400" dirty="0" err="1">
                <a:latin typeface="Arial Narrow" panose="020B0606020202030204" pitchFamily="34" charset="0"/>
              </a:rPr>
              <a:t>force</a:t>
            </a:r>
            <a:r>
              <a:rPr lang="id-ID" sz="2400" dirty="0">
                <a:latin typeface="Arial Narrow" panose="020B0606020202030204" pitchFamily="34" charset="0"/>
              </a:rPr>
              <a:t>, dapat mengontrol gerakan resonator mekanik dalam hal ini sebagai sistem </a:t>
            </a:r>
            <a:r>
              <a:rPr lang="id-ID" sz="2400" dirty="0" err="1">
                <a:latin typeface="Arial Narrow" panose="020B0606020202030204" pitchFamily="34" charset="0"/>
              </a:rPr>
              <a:t>penginderaan</a:t>
            </a:r>
            <a:r>
              <a:rPr lang="id-ID" sz="2400" dirty="0">
                <a:latin typeface="Arial Narrow" panose="020B0606020202030204" pitchFamily="34" charset="0"/>
              </a:rPr>
              <a:t>.</a:t>
            </a:r>
          </a:p>
        </p:txBody>
      </p:sp>
    </p:spTree>
    <p:extLst>
      <p:ext uri="{BB962C8B-B14F-4D97-AF65-F5344CB8AC3E}">
        <p14:creationId xmlns:p14="http://schemas.microsoft.com/office/powerpoint/2010/main" val="29042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A1C47145-237A-4BE1-57BB-09CEE80B9B64}"/>
              </a:ext>
            </a:extLst>
          </p:cNvPr>
          <p:cNvSpPr>
            <a:spLocks noGrp="1"/>
          </p:cNvSpPr>
          <p:nvPr>
            <p:ph type="title"/>
          </p:nvPr>
        </p:nvSpPr>
        <p:spPr>
          <a:xfrm>
            <a:off x="838201" y="365125"/>
            <a:ext cx="5251316" cy="1807305"/>
          </a:xfrm>
        </p:spPr>
        <p:txBody>
          <a:bodyPr>
            <a:normAutofit/>
          </a:bodyPr>
          <a:lstStyle/>
          <a:p>
            <a:r>
              <a:rPr lang="id-ID" dirty="0">
                <a:latin typeface="Arial" panose="020B0604020202020204" pitchFamily="34" charset="0"/>
                <a:cs typeface="Arial" panose="020B0604020202020204" pitchFamily="34" charset="0"/>
              </a:rPr>
              <a:t>Mengapa harus </a:t>
            </a:r>
            <a:r>
              <a:rPr lang="id-ID" dirty="0" err="1">
                <a:latin typeface="Arial" panose="020B0604020202020204" pitchFamily="34" charset="0"/>
                <a:cs typeface="Arial" panose="020B0604020202020204" pitchFamily="34" charset="0"/>
              </a:rPr>
              <a:t>Optomekanik</a:t>
            </a:r>
            <a:r>
              <a:rPr lang="id-ID" dirty="0">
                <a:latin typeface="Arial" panose="020B0604020202020204" pitchFamily="34" charset="0"/>
                <a:cs typeface="Arial" panose="020B0604020202020204" pitchFamily="34" charset="0"/>
              </a:rPr>
              <a:t>?</a:t>
            </a:r>
            <a:endParaRPr lang="en-ID" dirty="0">
              <a:latin typeface="Arial" panose="020B0604020202020204" pitchFamily="34" charset="0"/>
              <a:cs typeface="Arial" panose="020B0604020202020204" pitchFamily="34" charset="0"/>
            </a:endParaRPr>
          </a:p>
        </p:txBody>
      </p:sp>
      <p:sp>
        <p:nvSpPr>
          <p:cNvPr id="3" name="Tampungan Konten 2">
            <a:extLst>
              <a:ext uri="{FF2B5EF4-FFF2-40B4-BE49-F238E27FC236}">
                <a16:creationId xmlns:a16="http://schemas.microsoft.com/office/drawing/2014/main" id="{B32E355B-7DD8-68A4-9F12-553569F6D28A}"/>
              </a:ext>
            </a:extLst>
          </p:cNvPr>
          <p:cNvSpPr>
            <a:spLocks noGrp="1"/>
          </p:cNvSpPr>
          <p:nvPr>
            <p:ph idx="1"/>
          </p:nvPr>
        </p:nvSpPr>
        <p:spPr>
          <a:xfrm>
            <a:off x="838200" y="2172430"/>
            <a:ext cx="5387967" cy="3843666"/>
          </a:xfrm>
        </p:spPr>
        <p:txBody>
          <a:bodyPr>
            <a:noAutofit/>
          </a:bodyPr>
          <a:lstStyle/>
          <a:p>
            <a:pPr algn="just"/>
            <a:r>
              <a:rPr lang="id-ID" sz="2200" dirty="0">
                <a:latin typeface="Arial Narrow" panose="020B0606020202030204" pitchFamily="34" charset="0"/>
              </a:rPr>
              <a:t>Dibandingkan dengan MEMS, </a:t>
            </a:r>
            <a:r>
              <a:rPr lang="id-ID" sz="2200" i="1" dirty="0" err="1">
                <a:latin typeface="Arial Narrow" panose="020B0606020202030204" pitchFamily="34" charset="0"/>
              </a:rPr>
              <a:t>noise</a:t>
            </a:r>
            <a:r>
              <a:rPr lang="id-ID" sz="2200" dirty="0">
                <a:latin typeface="Arial Narrow" panose="020B0606020202030204" pitchFamily="34" charset="0"/>
              </a:rPr>
              <a:t> seperti </a:t>
            </a:r>
            <a:r>
              <a:rPr lang="id-ID" sz="2200" i="1" dirty="0" err="1">
                <a:latin typeface="Arial Narrow" panose="020B0606020202030204" pitchFamily="34" charset="0"/>
              </a:rPr>
              <a:t>jhonson</a:t>
            </a:r>
            <a:r>
              <a:rPr lang="id-ID" sz="2200" i="1" dirty="0">
                <a:latin typeface="Arial Narrow" panose="020B0606020202030204" pitchFamily="34" charset="0"/>
              </a:rPr>
              <a:t> </a:t>
            </a:r>
            <a:r>
              <a:rPr lang="id-ID" sz="2200" i="1" dirty="0" err="1">
                <a:latin typeface="Arial Narrow" panose="020B0606020202030204" pitchFamily="34" charset="0"/>
              </a:rPr>
              <a:t>noise</a:t>
            </a:r>
            <a:r>
              <a:rPr lang="id-ID" sz="2200" i="1" dirty="0">
                <a:latin typeface="Arial Narrow" panose="020B0606020202030204" pitchFamily="34" charset="0"/>
              </a:rPr>
              <a:t> </a:t>
            </a:r>
            <a:r>
              <a:rPr lang="id-ID" sz="2200" dirty="0">
                <a:latin typeface="Arial Narrow" panose="020B0606020202030204" pitchFamily="34" charset="0"/>
              </a:rPr>
              <a:t>tidak terlalu berpengaruh terhadap </a:t>
            </a:r>
            <a:r>
              <a:rPr lang="id-ID" sz="2200" i="1" dirty="0" err="1">
                <a:latin typeface="Arial Narrow" panose="020B0606020202030204" pitchFamily="34" charset="0"/>
              </a:rPr>
              <a:t>output</a:t>
            </a:r>
            <a:r>
              <a:rPr lang="id-ID" sz="2200" dirty="0">
                <a:latin typeface="Arial Narrow" panose="020B0606020202030204" pitchFamily="34" charset="0"/>
              </a:rPr>
              <a:t> optik lalu </a:t>
            </a:r>
            <a:r>
              <a:rPr lang="id-ID" sz="2200" i="1" dirty="0" err="1">
                <a:latin typeface="Arial Narrow" panose="020B0606020202030204" pitchFamily="34" charset="0"/>
              </a:rPr>
              <a:t>sensitivity</a:t>
            </a:r>
            <a:r>
              <a:rPr lang="id-ID" sz="2200" dirty="0">
                <a:latin typeface="Arial Narrow" panose="020B0606020202030204" pitchFamily="34" charset="0"/>
              </a:rPr>
              <a:t> bisa dicapai untuk titik tertentu dalam </a:t>
            </a:r>
            <a:r>
              <a:rPr lang="id-ID" sz="2200" i="1" dirty="0" err="1">
                <a:latin typeface="Arial Narrow" panose="020B0606020202030204" pitchFamily="34" charset="0"/>
              </a:rPr>
              <a:t>shot</a:t>
            </a:r>
            <a:r>
              <a:rPr lang="id-ID" sz="2200" i="1" dirty="0">
                <a:latin typeface="Arial Narrow" panose="020B0606020202030204" pitchFamily="34" charset="0"/>
              </a:rPr>
              <a:t> </a:t>
            </a:r>
            <a:r>
              <a:rPr lang="id-ID" sz="2200" i="1" dirty="0" err="1">
                <a:latin typeface="Arial Narrow" panose="020B0606020202030204" pitchFamily="34" charset="0"/>
              </a:rPr>
              <a:t>noise</a:t>
            </a:r>
            <a:r>
              <a:rPr lang="id-ID" sz="2200" dirty="0">
                <a:latin typeface="Arial Narrow" panose="020B0606020202030204" pitchFamily="34" charset="0"/>
              </a:rPr>
              <a:t>.</a:t>
            </a:r>
          </a:p>
          <a:p>
            <a:pPr algn="just"/>
            <a:r>
              <a:rPr lang="id-ID" sz="2200" dirty="0">
                <a:latin typeface="Arial Narrow" panose="020B0606020202030204" pitchFamily="34" charset="0"/>
              </a:rPr>
              <a:t>Dengan begitu, sensor </a:t>
            </a:r>
            <a:r>
              <a:rPr lang="id-ID" sz="2200" dirty="0" err="1">
                <a:latin typeface="Arial Narrow" panose="020B0606020202030204" pitchFamily="34" charset="0"/>
              </a:rPr>
              <a:t>optomekanik</a:t>
            </a:r>
            <a:r>
              <a:rPr lang="id-ID" sz="2200" dirty="0">
                <a:latin typeface="Arial Narrow" panose="020B0606020202030204" pitchFamily="34" charset="0"/>
              </a:rPr>
              <a:t> ini bisa berguna untuk mengukur beberapa hal dan memiliki beberapa keuntungan seperti</a:t>
            </a:r>
          </a:p>
          <a:p>
            <a:pPr marL="914400" lvl="1" indent="-457200" algn="just">
              <a:buFont typeface="+mj-lt"/>
              <a:buAutoNum type="arabicPeriod"/>
            </a:pPr>
            <a:r>
              <a:rPr lang="id-ID" sz="2200" dirty="0">
                <a:latin typeface="Arial Narrow" panose="020B0606020202030204" pitchFamily="34" charset="0"/>
              </a:rPr>
              <a:t>Ukurannya yang kecil,</a:t>
            </a:r>
          </a:p>
          <a:p>
            <a:pPr marL="914400" lvl="1" indent="-457200" algn="just">
              <a:buFont typeface="+mj-lt"/>
              <a:buAutoNum type="arabicPeriod"/>
            </a:pPr>
            <a:r>
              <a:rPr lang="id-ID" sz="2200" dirty="0">
                <a:latin typeface="Arial Narrow" panose="020B0606020202030204" pitchFamily="34" charset="0"/>
              </a:rPr>
              <a:t>Beratnya yang rendah,</a:t>
            </a:r>
          </a:p>
          <a:p>
            <a:pPr marL="914400" lvl="1" indent="-457200" algn="just">
              <a:buFont typeface="+mj-lt"/>
              <a:buAutoNum type="arabicPeriod"/>
            </a:pPr>
            <a:r>
              <a:rPr lang="id-ID" sz="2200" dirty="0">
                <a:latin typeface="Arial Narrow" panose="020B0606020202030204" pitchFamily="34" charset="0"/>
              </a:rPr>
              <a:t>Konsumsi daya rendah,</a:t>
            </a:r>
          </a:p>
          <a:p>
            <a:pPr marL="914400" lvl="1" indent="-457200" algn="just">
              <a:buFont typeface="+mj-lt"/>
              <a:buAutoNum type="arabicPeriod"/>
            </a:pPr>
            <a:r>
              <a:rPr lang="id-ID" sz="2200" dirty="0">
                <a:latin typeface="Arial Narrow" panose="020B0606020202030204" pitchFamily="34" charset="0"/>
              </a:rPr>
              <a:t>Dapat diintegrasikan dengan IC, dan</a:t>
            </a:r>
          </a:p>
          <a:p>
            <a:pPr marL="914400" lvl="1" indent="-457200" algn="just">
              <a:buFont typeface="+mj-lt"/>
              <a:buAutoNum type="arabicPeriod"/>
            </a:pPr>
            <a:r>
              <a:rPr lang="id-ID" sz="2200" i="1" dirty="0" err="1">
                <a:latin typeface="Arial Narrow" panose="020B0606020202030204" pitchFamily="34" charset="0"/>
              </a:rPr>
              <a:t>Compatible</a:t>
            </a:r>
            <a:r>
              <a:rPr lang="id-ID" sz="2200" dirty="0">
                <a:latin typeface="Arial Narrow" panose="020B0606020202030204" pitchFamily="34" charset="0"/>
              </a:rPr>
              <a:t> dengan </a:t>
            </a:r>
            <a:r>
              <a:rPr lang="id-ID" sz="2200" i="1" dirty="0" err="1">
                <a:latin typeface="Arial Narrow" panose="020B0606020202030204" pitchFamily="34" charset="0"/>
              </a:rPr>
              <a:t>optical</a:t>
            </a:r>
            <a:r>
              <a:rPr lang="id-ID" sz="2200" dirty="0">
                <a:latin typeface="Arial Narrow" panose="020B0606020202030204" pitchFamily="34" charset="0"/>
              </a:rPr>
              <a:t> </a:t>
            </a:r>
            <a:r>
              <a:rPr lang="id-ID" sz="2200" i="1" dirty="0">
                <a:latin typeface="Arial Narrow" panose="020B0606020202030204" pitchFamily="34" charset="0"/>
              </a:rPr>
              <a:t>fiber</a:t>
            </a:r>
            <a:r>
              <a:rPr lang="id-ID" sz="2200" dirty="0">
                <a:latin typeface="Arial Narrow" panose="020B0606020202030204" pitchFamily="34" charset="0"/>
              </a:rPr>
              <a:t>.</a:t>
            </a:r>
            <a:endParaRPr lang="en-ID" sz="2200" dirty="0">
              <a:latin typeface="Arial Narrow" panose="020B0606020202030204" pitchFamily="34" charset="0"/>
            </a:endParaRPr>
          </a:p>
        </p:txBody>
      </p:sp>
      <p:pic>
        <p:nvPicPr>
          <p:cNvPr id="12" name="Picture 4" descr="Close-up panel jaringan server dengan lampu dan kabel">
            <a:extLst>
              <a:ext uri="{FF2B5EF4-FFF2-40B4-BE49-F238E27FC236}">
                <a16:creationId xmlns:a16="http://schemas.microsoft.com/office/drawing/2014/main" id="{D4A0F1F4-723A-0F13-723A-FABD31130921}"/>
              </a:ext>
            </a:extLst>
          </p:cNvPr>
          <p:cNvPicPr>
            <a:picLocks noChangeAspect="1"/>
          </p:cNvPicPr>
          <p:nvPr/>
        </p:nvPicPr>
        <p:blipFill rotWithShape="1">
          <a:blip r:embed="rId2"/>
          <a:srcRect l="3741" r="38222" b="-1"/>
          <a:stretch/>
        </p:blipFill>
        <p:spPr>
          <a:xfrm>
            <a:off x="654452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45870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B1F46169-2298-DA83-BCE2-86614452716E}"/>
              </a:ext>
            </a:extLst>
          </p:cNvPr>
          <p:cNvSpPr>
            <a:spLocks noGrp="1"/>
          </p:cNvSpPr>
          <p:nvPr>
            <p:ph type="title"/>
          </p:nvPr>
        </p:nvSpPr>
        <p:spPr>
          <a:xfrm>
            <a:off x="5297762" y="329184"/>
            <a:ext cx="6251110" cy="1783080"/>
          </a:xfrm>
        </p:spPr>
        <p:txBody>
          <a:bodyPr anchor="b">
            <a:normAutofit/>
          </a:bodyPr>
          <a:lstStyle/>
          <a:p>
            <a:r>
              <a:rPr lang="id-ID" sz="5400" dirty="0"/>
              <a:t>Penjelasan tambahan terkait definisi</a:t>
            </a:r>
            <a:endParaRPr lang="en-ID" sz="5400" dirty="0"/>
          </a:p>
        </p:txBody>
      </p:sp>
      <p:pic>
        <p:nvPicPr>
          <p:cNvPr id="5" name="Picture 4" descr="Peluncuran roket">
            <a:extLst>
              <a:ext uri="{FF2B5EF4-FFF2-40B4-BE49-F238E27FC236}">
                <a16:creationId xmlns:a16="http://schemas.microsoft.com/office/drawing/2014/main" id="{C9130F86-0314-2224-D89B-3287791734B5}"/>
              </a:ext>
            </a:extLst>
          </p:cNvPr>
          <p:cNvPicPr>
            <a:picLocks noChangeAspect="1"/>
          </p:cNvPicPr>
          <p:nvPr/>
        </p:nvPicPr>
        <p:blipFill rotWithShape="1">
          <a:blip r:embed="rId2"/>
          <a:srcRect l="40900" r="1376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ampungan Konten 2">
            <a:extLst>
              <a:ext uri="{FF2B5EF4-FFF2-40B4-BE49-F238E27FC236}">
                <a16:creationId xmlns:a16="http://schemas.microsoft.com/office/drawing/2014/main" id="{46EA338A-3A9C-D4AD-5513-709F44DDDBD3}"/>
              </a:ext>
            </a:extLst>
          </p:cNvPr>
          <p:cNvSpPr>
            <a:spLocks noGrp="1"/>
          </p:cNvSpPr>
          <p:nvPr>
            <p:ph idx="1"/>
          </p:nvPr>
        </p:nvSpPr>
        <p:spPr>
          <a:xfrm>
            <a:off x="5297762" y="2706624"/>
            <a:ext cx="6251110" cy="3483864"/>
          </a:xfrm>
        </p:spPr>
        <p:txBody>
          <a:bodyPr>
            <a:noAutofit/>
          </a:bodyPr>
          <a:lstStyle/>
          <a:p>
            <a:pPr algn="just"/>
            <a:r>
              <a:rPr lang="id-ID" sz="2000" dirty="0">
                <a:latin typeface="Arial Narrow" panose="020B0606020202030204" pitchFamily="34" charset="0"/>
              </a:rPr>
              <a:t>Resonator adalah perangkat atau sistem yang menunjukkan resonansi atau perilaku resonansi. Artinya, secara alami berosilasi dengan amplitudo yang lebih besar pada beberapa frekuensi, yang disebut frekuensi resonansi, daripada pada frekuensi lain. Osilasi dalam resonator dapat berupa elektromagnetik atau mekanis (termasuk akustik)</a:t>
            </a:r>
          </a:p>
          <a:p>
            <a:pPr algn="just"/>
            <a:r>
              <a:rPr lang="id-ID" sz="2000" dirty="0">
                <a:latin typeface="Arial Narrow" panose="020B0606020202030204" pitchFamily="34" charset="0"/>
              </a:rPr>
              <a:t>D</a:t>
            </a:r>
            <a:r>
              <a:rPr lang="en-ID" sz="2000" dirty="0" err="1">
                <a:latin typeface="Arial Narrow" panose="020B0606020202030204" pitchFamily="34" charset="0"/>
              </a:rPr>
              <a:t>erajat</a:t>
            </a:r>
            <a:r>
              <a:rPr lang="en-ID" sz="2000" dirty="0">
                <a:latin typeface="Arial Narrow" panose="020B0606020202030204" pitchFamily="34" charset="0"/>
              </a:rPr>
              <a:t> </a:t>
            </a:r>
            <a:r>
              <a:rPr lang="en-ID" sz="2000" dirty="0" err="1">
                <a:latin typeface="Arial Narrow" panose="020B0606020202030204" pitchFamily="34" charset="0"/>
              </a:rPr>
              <a:t>kebebasan</a:t>
            </a:r>
            <a:r>
              <a:rPr lang="en-ID" sz="2000" dirty="0">
                <a:latin typeface="Arial Narrow" panose="020B0606020202030204" pitchFamily="34" charset="0"/>
              </a:rPr>
              <a:t> (DOF) </a:t>
            </a:r>
            <a:r>
              <a:rPr lang="en-ID" sz="2000" dirty="0" err="1">
                <a:latin typeface="Arial Narrow" panose="020B0606020202030204" pitchFamily="34" charset="0"/>
              </a:rPr>
              <a:t>adalah</a:t>
            </a:r>
            <a:r>
              <a:rPr lang="en-ID" sz="2000" dirty="0">
                <a:latin typeface="Arial Narrow" panose="020B0606020202030204" pitchFamily="34" charset="0"/>
              </a:rPr>
              <a:t> </a:t>
            </a:r>
            <a:r>
              <a:rPr lang="en-ID" sz="2000" dirty="0" err="1">
                <a:latin typeface="Arial Narrow" panose="020B0606020202030204" pitchFamily="34" charset="0"/>
              </a:rPr>
              <a:t>jumlah</a:t>
            </a:r>
            <a:r>
              <a:rPr lang="en-ID" sz="2000" dirty="0">
                <a:latin typeface="Arial Narrow" panose="020B0606020202030204" pitchFamily="34" charset="0"/>
              </a:rPr>
              <a:t> </a:t>
            </a:r>
            <a:r>
              <a:rPr lang="en-ID" sz="2000" dirty="0" err="1">
                <a:latin typeface="Arial Narrow" panose="020B0606020202030204" pitchFamily="34" charset="0"/>
              </a:rPr>
              <a:t>variabel</a:t>
            </a:r>
            <a:r>
              <a:rPr lang="en-ID" sz="2000" dirty="0">
                <a:latin typeface="Arial Narrow" panose="020B0606020202030204" pitchFamily="34" charset="0"/>
              </a:rPr>
              <a:t> </a:t>
            </a:r>
            <a:r>
              <a:rPr lang="en-ID" sz="2000" dirty="0" err="1">
                <a:latin typeface="Arial Narrow" panose="020B0606020202030204" pitchFamily="34" charset="0"/>
              </a:rPr>
              <a:t>independen</a:t>
            </a:r>
            <a:r>
              <a:rPr lang="en-ID" sz="2000" dirty="0">
                <a:latin typeface="Arial Narrow" panose="020B0606020202030204" pitchFamily="34" charset="0"/>
              </a:rPr>
              <a:t> yang </a:t>
            </a:r>
            <a:r>
              <a:rPr lang="en-ID" sz="2000" dirty="0" err="1">
                <a:latin typeface="Arial Narrow" panose="020B0606020202030204" pitchFamily="34" charset="0"/>
              </a:rPr>
              <a:t>menentukan</a:t>
            </a:r>
            <a:r>
              <a:rPr lang="en-ID" sz="2000" dirty="0">
                <a:latin typeface="Arial Narrow" panose="020B0606020202030204" pitchFamily="34" charset="0"/>
              </a:rPr>
              <a:t> </a:t>
            </a:r>
            <a:r>
              <a:rPr lang="en-ID" sz="2000" dirty="0" err="1">
                <a:latin typeface="Arial Narrow" panose="020B0606020202030204" pitchFamily="34" charset="0"/>
              </a:rPr>
              <a:t>kemungkinan</a:t>
            </a:r>
            <a:r>
              <a:rPr lang="en-ID" sz="2000" dirty="0">
                <a:latin typeface="Arial Narrow" panose="020B0606020202030204" pitchFamily="34" charset="0"/>
              </a:rPr>
              <a:t> </a:t>
            </a:r>
            <a:r>
              <a:rPr lang="en-ID" sz="2000" dirty="0" err="1">
                <a:latin typeface="Arial Narrow" panose="020B0606020202030204" pitchFamily="34" charset="0"/>
              </a:rPr>
              <a:t>posisi</a:t>
            </a:r>
            <a:r>
              <a:rPr lang="en-ID" sz="2000" dirty="0">
                <a:latin typeface="Arial Narrow" panose="020B0606020202030204" pitchFamily="34" charset="0"/>
              </a:rPr>
              <a:t> </a:t>
            </a:r>
            <a:r>
              <a:rPr lang="en-ID" sz="2000" dirty="0" err="1">
                <a:latin typeface="Arial Narrow" panose="020B0606020202030204" pitchFamily="34" charset="0"/>
              </a:rPr>
              <a:t>atau</a:t>
            </a:r>
            <a:r>
              <a:rPr lang="en-ID" sz="2000" dirty="0">
                <a:latin typeface="Arial Narrow" panose="020B0606020202030204" pitchFamily="34" charset="0"/>
              </a:rPr>
              <a:t> </a:t>
            </a:r>
            <a:r>
              <a:rPr lang="en-ID" sz="2000" dirty="0" err="1">
                <a:latin typeface="Arial Narrow" panose="020B0606020202030204" pitchFamily="34" charset="0"/>
              </a:rPr>
              <a:t>gerakan</a:t>
            </a:r>
            <a:r>
              <a:rPr lang="en-ID" sz="2000" dirty="0">
                <a:latin typeface="Arial Narrow" panose="020B0606020202030204" pitchFamily="34" charset="0"/>
              </a:rPr>
              <a:t> </a:t>
            </a:r>
            <a:r>
              <a:rPr lang="en-ID" sz="2000" dirty="0" err="1">
                <a:latin typeface="Arial Narrow" panose="020B0606020202030204" pitchFamily="34" charset="0"/>
              </a:rPr>
              <a:t>sistem</a:t>
            </a:r>
            <a:r>
              <a:rPr lang="en-ID" sz="2000" dirty="0">
                <a:latin typeface="Arial Narrow" panose="020B0606020202030204" pitchFamily="34" charset="0"/>
              </a:rPr>
              <a:t> </a:t>
            </a:r>
            <a:r>
              <a:rPr lang="en-ID" sz="2000" dirty="0" err="1">
                <a:latin typeface="Arial Narrow" panose="020B0606020202030204" pitchFamily="34" charset="0"/>
              </a:rPr>
              <a:t>mekanis</a:t>
            </a:r>
            <a:r>
              <a:rPr lang="en-ID" sz="2000" dirty="0">
                <a:latin typeface="Arial Narrow" panose="020B0606020202030204" pitchFamily="34" charset="0"/>
              </a:rPr>
              <a:t> di </a:t>
            </a:r>
            <a:r>
              <a:rPr lang="en-ID" sz="2000" dirty="0" err="1">
                <a:latin typeface="Arial Narrow" panose="020B0606020202030204" pitchFamily="34" charset="0"/>
              </a:rPr>
              <a:t>ruang</a:t>
            </a:r>
            <a:r>
              <a:rPr lang="en-ID" sz="2000" dirty="0">
                <a:latin typeface="Arial Narrow" panose="020B0606020202030204" pitchFamily="34" charset="0"/>
              </a:rPr>
              <a:t> </a:t>
            </a:r>
            <a:r>
              <a:rPr lang="en-ID" sz="2000" dirty="0" err="1">
                <a:latin typeface="Arial Narrow" panose="020B0606020202030204" pitchFamily="34" charset="0"/>
              </a:rPr>
              <a:t>angkasa</a:t>
            </a:r>
            <a:r>
              <a:rPr lang="en-ID" sz="2000" dirty="0">
                <a:latin typeface="Arial Narrow" panose="020B0606020202030204" pitchFamily="34" charset="0"/>
              </a:rPr>
              <a:t>. </a:t>
            </a:r>
            <a:r>
              <a:rPr lang="en-ID" sz="2000" dirty="0" err="1">
                <a:latin typeface="Arial Narrow" panose="020B0606020202030204" pitchFamily="34" charset="0"/>
              </a:rPr>
              <a:t>Pengukuran</a:t>
            </a:r>
            <a:r>
              <a:rPr lang="en-ID" sz="2000" dirty="0">
                <a:latin typeface="Arial Narrow" panose="020B0606020202030204" pitchFamily="34" charset="0"/>
              </a:rPr>
              <a:t> DOF </a:t>
            </a:r>
            <a:r>
              <a:rPr lang="en-ID" sz="2000" dirty="0" err="1">
                <a:latin typeface="Arial Narrow" panose="020B0606020202030204" pitchFamily="34" charset="0"/>
              </a:rPr>
              <a:t>mengasumsikan</a:t>
            </a:r>
            <a:r>
              <a:rPr lang="en-ID" sz="2000" dirty="0">
                <a:latin typeface="Arial Narrow" panose="020B0606020202030204" pitchFamily="34" charset="0"/>
              </a:rPr>
              <a:t> </a:t>
            </a:r>
            <a:r>
              <a:rPr lang="en-ID" sz="2000" dirty="0" err="1">
                <a:latin typeface="Arial Narrow" panose="020B0606020202030204" pitchFamily="34" charset="0"/>
              </a:rPr>
              <a:t>bahwa</a:t>
            </a:r>
            <a:r>
              <a:rPr lang="en-ID" sz="2000" dirty="0">
                <a:latin typeface="Arial Narrow" panose="020B0606020202030204" pitchFamily="34" charset="0"/>
              </a:rPr>
              <a:t> </a:t>
            </a:r>
            <a:r>
              <a:rPr lang="en-ID" sz="2000" dirty="0" err="1">
                <a:latin typeface="Arial Narrow" panose="020B0606020202030204" pitchFamily="34" charset="0"/>
              </a:rPr>
              <a:t>mekanismenya</a:t>
            </a:r>
            <a:r>
              <a:rPr lang="en-ID" sz="2000" dirty="0">
                <a:latin typeface="Arial Narrow" panose="020B0606020202030204" pitchFamily="34" charset="0"/>
              </a:rPr>
              <a:t> </a:t>
            </a:r>
            <a:r>
              <a:rPr lang="en-ID" sz="2000" dirty="0" err="1">
                <a:latin typeface="Arial Narrow" panose="020B0606020202030204" pitchFamily="34" charset="0"/>
              </a:rPr>
              <a:t>kaku</a:t>
            </a:r>
            <a:r>
              <a:rPr lang="en-ID" sz="2000" dirty="0">
                <a:latin typeface="Arial Narrow" panose="020B0606020202030204" pitchFamily="34" charset="0"/>
              </a:rPr>
              <a:t> dan </a:t>
            </a:r>
            <a:r>
              <a:rPr lang="en-ID" sz="2000" dirty="0" err="1">
                <a:latin typeface="Arial Narrow" panose="020B0606020202030204" pitchFamily="34" charset="0"/>
              </a:rPr>
              <a:t>tidak</a:t>
            </a:r>
            <a:r>
              <a:rPr lang="en-ID" sz="2000" dirty="0">
                <a:latin typeface="Arial Narrow" panose="020B0606020202030204" pitchFamily="34" charset="0"/>
              </a:rPr>
              <a:t> </a:t>
            </a:r>
            <a:r>
              <a:rPr lang="en-ID" sz="2000" dirty="0" err="1">
                <a:latin typeface="Arial Narrow" panose="020B0606020202030204" pitchFamily="34" charset="0"/>
              </a:rPr>
              <a:t>dibatasi</a:t>
            </a:r>
            <a:r>
              <a:rPr lang="en-ID" sz="2000" dirty="0">
                <a:latin typeface="Arial Narrow" panose="020B0606020202030204" pitchFamily="34" charset="0"/>
              </a:rPr>
              <a:t>, </a:t>
            </a:r>
            <a:r>
              <a:rPr lang="en-ID" sz="2000" dirty="0" err="1">
                <a:latin typeface="Arial Narrow" panose="020B0606020202030204" pitchFamily="34" charset="0"/>
              </a:rPr>
              <a:t>apakah</a:t>
            </a:r>
            <a:r>
              <a:rPr lang="en-ID" sz="2000" dirty="0">
                <a:latin typeface="Arial Narrow" panose="020B0606020202030204" pitchFamily="34" charset="0"/>
              </a:rPr>
              <a:t> </a:t>
            </a:r>
            <a:r>
              <a:rPr lang="en-ID" sz="2000" dirty="0" err="1">
                <a:latin typeface="Arial Narrow" panose="020B0606020202030204" pitchFamily="34" charset="0"/>
              </a:rPr>
              <a:t>itu</a:t>
            </a:r>
            <a:r>
              <a:rPr lang="en-ID" sz="2000" dirty="0">
                <a:latin typeface="Arial Narrow" panose="020B0606020202030204" pitchFamily="34" charset="0"/>
              </a:rPr>
              <a:t> </a:t>
            </a:r>
            <a:r>
              <a:rPr lang="en-ID" sz="2000" dirty="0" err="1">
                <a:latin typeface="Arial Narrow" panose="020B0606020202030204" pitchFamily="34" charset="0"/>
              </a:rPr>
              <a:t>beroperasi</a:t>
            </a:r>
            <a:r>
              <a:rPr lang="en-ID" sz="2000" dirty="0">
                <a:latin typeface="Arial Narrow" panose="020B0606020202030204" pitchFamily="34" charset="0"/>
              </a:rPr>
              <a:t> </a:t>
            </a:r>
            <a:r>
              <a:rPr lang="en-ID" sz="2000" dirty="0" err="1">
                <a:latin typeface="Arial Narrow" panose="020B0606020202030204" pitchFamily="34" charset="0"/>
              </a:rPr>
              <a:t>dalam</a:t>
            </a:r>
            <a:r>
              <a:rPr lang="en-ID" sz="2000" dirty="0">
                <a:latin typeface="Arial Narrow" panose="020B0606020202030204" pitchFamily="34" charset="0"/>
              </a:rPr>
              <a:t> </a:t>
            </a:r>
            <a:r>
              <a:rPr lang="en-ID" sz="2000" dirty="0" err="1">
                <a:latin typeface="Arial Narrow" panose="020B0606020202030204" pitchFamily="34" charset="0"/>
              </a:rPr>
              <a:t>ruang</a:t>
            </a:r>
            <a:r>
              <a:rPr lang="en-ID" sz="2000" dirty="0">
                <a:latin typeface="Arial Narrow" panose="020B0606020202030204" pitchFamily="34" charset="0"/>
              </a:rPr>
              <a:t> dua </a:t>
            </a:r>
            <a:r>
              <a:rPr lang="en-ID" sz="2000" dirty="0" err="1">
                <a:latin typeface="Arial Narrow" panose="020B0606020202030204" pitchFamily="34" charset="0"/>
              </a:rPr>
              <a:t>dimensi</a:t>
            </a:r>
            <a:r>
              <a:rPr lang="en-ID" sz="2000" dirty="0">
                <a:latin typeface="Arial Narrow" panose="020B0606020202030204" pitchFamily="34" charset="0"/>
              </a:rPr>
              <a:t> </a:t>
            </a:r>
            <a:r>
              <a:rPr lang="en-ID" sz="2000" dirty="0" err="1">
                <a:latin typeface="Arial Narrow" panose="020B0606020202030204" pitchFamily="34" charset="0"/>
              </a:rPr>
              <a:t>atau</a:t>
            </a:r>
            <a:r>
              <a:rPr lang="en-ID" sz="2000" dirty="0">
                <a:latin typeface="Arial Narrow" panose="020B0606020202030204" pitchFamily="34" charset="0"/>
              </a:rPr>
              <a:t> </a:t>
            </a:r>
            <a:r>
              <a:rPr lang="en-ID" sz="2000" dirty="0" err="1">
                <a:latin typeface="Arial Narrow" panose="020B0606020202030204" pitchFamily="34" charset="0"/>
              </a:rPr>
              <a:t>tiga</a:t>
            </a:r>
            <a:r>
              <a:rPr lang="en-ID" sz="2000" dirty="0">
                <a:latin typeface="Arial Narrow" panose="020B0606020202030204" pitchFamily="34" charset="0"/>
              </a:rPr>
              <a:t> </a:t>
            </a:r>
            <a:r>
              <a:rPr lang="en-ID" sz="2000" dirty="0" err="1">
                <a:latin typeface="Arial Narrow" panose="020B0606020202030204" pitchFamily="34" charset="0"/>
              </a:rPr>
              <a:t>dimensi</a:t>
            </a:r>
            <a:r>
              <a:rPr lang="en-ID" sz="2000" dirty="0">
                <a:latin typeface="Arial Narrow" panose="020B0606020202030204" pitchFamily="34" charset="0"/>
              </a:rPr>
              <a:t>. </a:t>
            </a:r>
            <a:r>
              <a:rPr lang="en-ID" sz="2000" dirty="0" err="1">
                <a:latin typeface="Arial Narrow" panose="020B0606020202030204" pitchFamily="34" charset="0"/>
              </a:rPr>
              <a:t>Jumlah</a:t>
            </a:r>
            <a:r>
              <a:rPr lang="en-ID" sz="2000" dirty="0">
                <a:latin typeface="Arial Narrow" panose="020B0606020202030204" pitchFamily="34" charset="0"/>
              </a:rPr>
              <a:t> </a:t>
            </a:r>
            <a:r>
              <a:rPr lang="en-ID" sz="2000" dirty="0" err="1">
                <a:latin typeface="Arial Narrow" panose="020B0606020202030204" pitchFamily="34" charset="0"/>
              </a:rPr>
              <a:t>derajat</a:t>
            </a:r>
            <a:r>
              <a:rPr lang="en-ID" sz="2000" dirty="0">
                <a:latin typeface="Arial Narrow" panose="020B0606020202030204" pitchFamily="34" charset="0"/>
              </a:rPr>
              <a:t> </a:t>
            </a:r>
            <a:r>
              <a:rPr lang="en-ID" sz="2000" dirty="0" err="1">
                <a:latin typeface="Arial Narrow" panose="020B0606020202030204" pitchFamily="34" charset="0"/>
              </a:rPr>
              <a:t>kebebasan</a:t>
            </a:r>
            <a:r>
              <a:rPr lang="en-ID" sz="2000" dirty="0">
                <a:latin typeface="Arial Narrow" panose="020B0606020202030204" pitchFamily="34" charset="0"/>
              </a:rPr>
              <a:t> </a:t>
            </a:r>
            <a:r>
              <a:rPr lang="en-ID" sz="2000" dirty="0" err="1">
                <a:latin typeface="Arial Narrow" panose="020B0606020202030204" pitchFamily="34" charset="0"/>
              </a:rPr>
              <a:t>sama</a:t>
            </a:r>
            <a:r>
              <a:rPr lang="en-ID" sz="2000" dirty="0">
                <a:latin typeface="Arial Narrow" panose="020B0606020202030204" pitchFamily="34" charset="0"/>
              </a:rPr>
              <a:t> </a:t>
            </a:r>
            <a:r>
              <a:rPr lang="en-ID" sz="2000" dirty="0" err="1">
                <a:latin typeface="Arial Narrow" panose="020B0606020202030204" pitchFamily="34" charset="0"/>
              </a:rPr>
              <a:t>dengan</a:t>
            </a:r>
            <a:r>
              <a:rPr lang="en-ID" sz="2000" dirty="0">
                <a:latin typeface="Arial Narrow" panose="020B0606020202030204" pitchFamily="34" charset="0"/>
              </a:rPr>
              <a:t> </a:t>
            </a:r>
            <a:r>
              <a:rPr lang="en-ID" sz="2000" dirty="0" err="1">
                <a:latin typeface="Arial Narrow" panose="020B0606020202030204" pitchFamily="34" charset="0"/>
              </a:rPr>
              <a:t>jumlah</a:t>
            </a:r>
            <a:r>
              <a:rPr lang="en-ID" sz="2000" dirty="0">
                <a:latin typeface="Arial Narrow" panose="020B0606020202030204" pitchFamily="34" charset="0"/>
              </a:rPr>
              <a:t> total </a:t>
            </a:r>
            <a:r>
              <a:rPr lang="en-ID" sz="2000" dirty="0" err="1">
                <a:latin typeface="Arial Narrow" panose="020B0606020202030204" pitchFamily="34" charset="0"/>
              </a:rPr>
              <a:t>perpindahan</a:t>
            </a:r>
            <a:r>
              <a:rPr lang="en-ID" sz="2000" dirty="0">
                <a:latin typeface="Arial Narrow" panose="020B0606020202030204" pitchFamily="34" charset="0"/>
              </a:rPr>
              <a:t> </a:t>
            </a:r>
            <a:r>
              <a:rPr lang="en-ID" sz="2000" dirty="0" err="1">
                <a:latin typeface="Arial Narrow" panose="020B0606020202030204" pitchFamily="34" charset="0"/>
              </a:rPr>
              <a:t>independen</a:t>
            </a:r>
            <a:r>
              <a:rPr lang="en-ID" sz="2000" dirty="0">
                <a:latin typeface="Arial Narrow" panose="020B0606020202030204" pitchFamily="34" charset="0"/>
              </a:rPr>
              <a:t> </a:t>
            </a:r>
            <a:r>
              <a:rPr lang="en-ID" sz="2000" dirty="0" err="1">
                <a:latin typeface="Arial Narrow" panose="020B0606020202030204" pitchFamily="34" charset="0"/>
              </a:rPr>
              <a:t>atau</a:t>
            </a:r>
            <a:r>
              <a:rPr lang="en-ID" sz="2000" dirty="0">
                <a:latin typeface="Arial Narrow" panose="020B0606020202030204" pitchFamily="34" charset="0"/>
              </a:rPr>
              <a:t> </a:t>
            </a:r>
            <a:r>
              <a:rPr lang="en-ID" sz="2000" dirty="0" err="1">
                <a:latin typeface="Arial Narrow" panose="020B0606020202030204" pitchFamily="34" charset="0"/>
              </a:rPr>
              <a:t>aspek</a:t>
            </a:r>
            <a:r>
              <a:rPr lang="en-ID" sz="2000" dirty="0">
                <a:latin typeface="Arial Narrow" panose="020B0606020202030204" pitchFamily="34" charset="0"/>
              </a:rPr>
              <a:t> </a:t>
            </a:r>
            <a:r>
              <a:rPr lang="en-ID" sz="2000" dirty="0" err="1">
                <a:latin typeface="Arial Narrow" panose="020B0606020202030204" pitchFamily="34" charset="0"/>
              </a:rPr>
              <a:t>gerak</a:t>
            </a:r>
            <a:r>
              <a:rPr lang="en-ID" sz="2000" dirty="0">
                <a:latin typeface="Arial Narrow" panose="020B0606020202030204" pitchFamily="34" charset="0"/>
              </a:rPr>
              <a:t>.</a:t>
            </a:r>
          </a:p>
        </p:txBody>
      </p:sp>
    </p:spTree>
    <p:extLst>
      <p:ext uri="{BB962C8B-B14F-4D97-AF65-F5344CB8AC3E}">
        <p14:creationId xmlns:p14="http://schemas.microsoft.com/office/powerpoint/2010/main" val="969527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7BDE0AC9-27F4-6679-1395-658C6912CF25}"/>
              </a:ext>
            </a:extLst>
          </p:cNvPr>
          <p:cNvSpPr>
            <a:spLocks noGrp="1"/>
          </p:cNvSpPr>
          <p:nvPr>
            <p:ph type="title"/>
          </p:nvPr>
        </p:nvSpPr>
        <p:spPr>
          <a:xfrm>
            <a:off x="5297762" y="329184"/>
            <a:ext cx="6251110" cy="1783080"/>
          </a:xfrm>
        </p:spPr>
        <p:txBody>
          <a:bodyPr anchor="b">
            <a:normAutofit/>
          </a:bodyPr>
          <a:lstStyle/>
          <a:p>
            <a:r>
              <a:rPr lang="id-ID" sz="5400"/>
              <a:t>Quest Jumat 3 November 2023</a:t>
            </a:r>
            <a:endParaRPr lang="en-ID" sz="5400"/>
          </a:p>
        </p:txBody>
      </p:sp>
      <p:pic>
        <p:nvPicPr>
          <p:cNvPr id="5" name="Picture 4" descr="Tiga panah pada sasaran">
            <a:extLst>
              <a:ext uri="{FF2B5EF4-FFF2-40B4-BE49-F238E27FC236}">
                <a16:creationId xmlns:a16="http://schemas.microsoft.com/office/drawing/2014/main" id="{3CDA4038-F887-1E0E-7E9B-6AFD2BFC6857}"/>
              </a:ext>
            </a:extLst>
          </p:cNvPr>
          <p:cNvPicPr>
            <a:picLocks noChangeAspect="1"/>
          </p:cNvPicPr>
          <p:nvPr/>
        </p:nvPicPr>
        <p:blipFill rotWithShape="1">
          <a:blip r:embed="rId2"/>
          <a:srcRect l="47826" r="7013"/>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ampungan Konten 2">
            <a:extLst>
              <a:ext uri="{FF2B5EF4-FFF2-40B4-BE49-F238E27FC236}">
                <a16:creationId xmlns:a16="http://schemas.microsoft.com/office/drawing/2014/main" id="{86F0995A-CDCB-0BC4-303C-7CFE36BF91BF}"/>
              </a:ext>
            </a:extLst>
          </p:cNvPr>
          <p:cNvSpPr>
            <a:spLocks noGrp="1"/>
          </p:cNvSpPr>
          <p:nvPr>
            <p:ph idx="1"/>
          </p:nvPr>
        </p:nvSpPr>
        <p:spPr>
          <a:xfrm>
            <a:off x="5297762" y="2706624"/>
            <a:ext cx="6251110" cy="3483864"/>
          </a:xfrm>
        </p:spPr>
        <p:txBody>
          <a:bodyPr>
            <a:normAutofit/>
          </a:bodyPr>
          <a:lstStyle/>
          <a:p>
            <a:r>
              <a:rPr lang="id-ID" sz="2200" dirty="0">
                <a:latin typeface="Arial Narrow" panose="020B0606020202030204" pitchFamily="34" charset="0"/>
              </a:rPr>
              <a:t>Mencari tahu </a:t>
            </a:r>
            <a:r>
              <a:rPr lang="id-ID" sz="2200" i="1" dirty="0" err="1">
                <a:latin typeface="Arial Narrow" panose="020B0606020202030204" pitchFamily="34" charset="0"/>
              </a:rPr>
              <a:t>Quality</a:t>
            </a:r>
            <a:r>
              <a:rPr lang="id-ID" sz="2200" i="1" dirty="0">
                <a:latin typeface="Arial Narrow" panose="020B0606020202030204" pitchFamily="34" charset="0"/>
              </a:rPr>
              <a:t> </a:t>
            </a:r>
            <a:r>
              <a:rPr lang="id-ID" sz="2200" i="1" dirty="0" err="1">
                <a:latin typeface="Arial Narrow" panose="020B0606020202030204" pitchFamily="34" charset="0"/>
              </a:rPr>
              <a:t>factor</a:t>
            </a:r>
            <a:r>
              <a:rPr lang="id-ID" sz="2200" dirty="0">
                <a:latin typeface="Arial Narrow" panose="020B0606020202030204" pitchFamily="34" charset="0"/>
              </a:rPr>
              <a:t> dari sistem klasik seperti pada </a:t>
            </a:r>
            <a:r>
              <a:rPr lang="id-ID" sz="2200" i="1" dirty="0" err="1">
                <a:latin typeface="Arial Narrow" panose="020B0606020202030204" pitchFamily="34" charset="0"/>
              </a:rPr>
              <a:t>driven</a:t>
            </a:r>
            <a:r>
              <a:rPr lang="id-ID" sz="2200" i="1" dirty="0">
                <a:latin typeface="Arial Narrow" panose="020B0606020202030204" pitchFamily="34" charset="0"/>
              </a:rPr>
              <a:t> </a:t>
            </a:r>
            <a:r>
              <a:rPr lang="id-ID" sz="2200" i="1" dirty="0" err="1">
                <a:latin typeface="Arial Narrow" panose="020B0606020202030204" pitchFamily="34" charset="0"/>
              </a:rPr>
              <a:t>oscillator</a:t>
            </a:r>
            <a:r>
              <a:rPr lang="id-ID" sz="2200" dirty="0">
                <a:latin typeface="Arial Narrow" panose="020B0606020202030204" pitchFamily="34" charset="0"/>
              </a:rPr>
              <a:t>.</a:t>
            </a:r>
          </a:p>
          <a:p>
            <a:r>
              <a:rPr lang="id-ID" sz="2200" dirty="0">
                <a:latin typeface="Arial Narrow" panose="020B0606020202030204" pitchFamily="34" charset="0"/>
              </a:rPr>
              <a:t>Melanjutkan </a:t>
            </a:r>
            <a:r>
              <a:rPr lang="id-ID" sz="2200" i="1" dirty="0" err="1">
                <a:latin typeface="Arial Narrow" panose="020B0606020202030204" pitchFamily="34" charset="0"/>
              </a:rPr>
              <a:t>quest</a:t>
            </a:r>
            <a:r>
              <a:rPr lang="id-ID" sz="2200" i="1" dirty="0">
                <a:latin typeface="Arial Narrow" panose="020B0606020202030204" pitchFamily="34" charset="0"/>
              </a:rPr>
              <a:t> </a:t>
            </a:r>
            <a:r>
              <a:rPr lang="id-ID" sz="2200" dirty="0">
                <a:latin typeface="Arial Narrow" panose="020B0606020202030204" pitchFamily="34" charset="0"/>
              </a:rPr>
              <a:t>nomor 3 Kamis, 2 Nov 2023.</a:t>
            </a:r>
          </a:p>
          <a:p>
            <a:r>
              <a:rPr lang="id-ID" sz="2200" dirty="0">
                <a:latin typeface="Arial Narrow" panose="020B0606020202030204" pitchFamily="34" charset="0"/>
              </a:rPr>
              <a:t>Apakah ada </a:t>
            </a:r>
            <a:r>
              <a:rPr lang="id-ID" sz="2200" dirty="0" err="1">
                <a:latin typeface="Arial Narrow" panose="020B0606020202030204" pitchFamily="34" charset="0"/>
              </a:rPr>
              <a:t>noise</a:t>
            </a:r>
            <a:r>
              <a:rPr lang="id-ID" sz="2200" dirty="0">
                <a:latin typeface="Arial Narrow" panose="020B0606020202030204" pitchFamily="34" charset="0"/>
              </a:rPr>
              <a:t> lain yang mencapai </a:t>
            </a:r>
            <a:r>
              <a:rPr lang="id-ID" sz="2200" i="1" dirty="0" err="1">
                <a:latin typeface="Arial Narrow" panose="020B0606020202030204" pitchFamily="34" charset="0"/>
              </a:rPr>
              <a:t>quantum</a:t>
            </a:r>
            <a:r>
              <a:rPr lang="id-ID" sz="2200" i="1" dirty="0">
                <a:latin typeface="Arial Narrow" panose="020B0606020202030204" pitchFamily="34" charset="0"/>
              </a:rPr>
              <a:t> limit</a:t>
            </a:r>
            <a:r>
              <a:rPr lang="id-ID" sz="2200" dirty="0">
                <a:latin typeface="Arial Narrow" panose="020B0606020202030204" pitchFamily="34" charset="0"/>
              </a:rPr>
              <a:t> seperti </a:t>
            </a:r>
            <a:r>
              <a:rPr lang="id-ID" sz="2200" dirty="0" err="1">
                <a:latin typeface="Arial Narrow" panose="020B0606020202030204" pitchFamily="34" charset="0"/>
              </a:rPr>
              <a:t>shot</a:t>
            </a:r>
            <a:r>
              <a:rPr lang="id-ID" sz="2200" dirty="0">
                <a:latin typeface="Arial Narrow" panose="020B0606020202030204" pitchFamily="34" charset="0"/>
              </a:rPr>
              <a:t> </a:t>
            </a:r>
            <a:r>
              <a:rPr lang="id-ID" sz="2200" dirty="0" err="1">
                <a:latin typeface="Arial Narrow" panose="020B0606020202030204" pitchFamily="34" charset="0"/>
              </a:rPr>
              <a:t>noise</a:t>
            </a:r>
            <a:r>
              <a:rPr lang="id-ID" sz="2200" dirty="0">
                <a:latin typeface="Arial Narrow" panose="020B0606020202030204" pitchFamily="34" charset="0"/>
              </a:rPr>
              <a:t>?</a:t>
            </a:r>
          </a:p>
          <a:p>
            <a:r>
              <a:rPr lang="id-ID" sz="2200" dirty="0">
                <a:latin typeface="Arial Narrow" panose="020B0606020202030204" pitchFamily="34" charset="0"/>
              </a:rPr>
              <a:t>Melanjutkan bagian setelah </a:t>
            </a:r>
            <a:r>
              <a:rPr lang="id-ID" sz="2200" dirty="0" err="1">
                <a:latin typeface="Arial Narrow" panose="020B0606020202030204" pitchFamily="34" charset="0"/>
              </a:rPr>
              <a:t>introduction</a:t>
            </a:r>
            <a:r>
              <a:rPr lang="id-ID" sz="2200" dirty="0">
                <a:latin typeface="Arial Narrow" panose="020B0606020202030204" pitchFamily="34" charset="0"/>
              </a:rPr>
              <a:t> sampai persamaan 7b.</a:t>
            </a:r>
          </a:p>
        </p:txBody>
      </p:sp>
    </p:spTree>
    <p:extLst>
      <p:ext uri="{BB962C8B-B14F-4D97-AF65-F5344CB8AC3E}">
        <p14:creationId xmlns:p14="http://schemas.microsoft.com/office/powerpoint/2010/main" val="2141479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Judul 1">
            <a:extLst>
              <a:ext uri="{FF2B5EF4-FFF2-40B4-BE49-F238E27FC236}">
                <a16:creationId xmlns:a16="http://schemas.microsoft.com/office/drawing/2014/main" id="{CE4D9898-7126-745F-6294-CA0359999AD0}"/>
              </a:ext>
            </a:extLst>
          </p:cNvPr>
          <p:cNvSpPr>
            <a:spLocks noGrp="1"/>
          </p:cNvSpPr>
          <p:nvPr>
            <p:ph type="title"/>
          </p:nvPr>
        </p:nvSpPr>
        <p:spPr>
          <a:xfrm>
            <a:off x="843160" y="182563"/>
            <a:ext cx="5251316" cy="1807305"/>
          </a:xfrm>
        </p:spPr>
        <p:txBody>
          <a:bodyPr>
            <a:normAutofit/>
          </a:bodyPr>
          <a:lstStyle/>
          <a:p>
            <a:r>
              <a:rPr lang="id-ID" sz="4100" dirty="0"/>
              <a:t>1. Q-</a:t>
            </a:r>
            <a:r>
              <a:rPr lang="id-ID" sz="4100" dirty="0" err="1"/>
              <a:t>factor</a:t>
            </a:r>
            <a:r>
              <a:rPr lang="id-ID" sz="4100" dirty="0"/>
              <a:t> untuk sistem klasik (</a:t>
            </a:r>
            <a:r>
              <a:rPr lang="id-ID" sz="4100" dirty="0" err="1"/>
              <a:t>Driven</a:t>
            </a:r>
            <a:r>
              <a:rPr lang="id-ID" sz="4100" dirty="0"/>
              <a:t> </a:t>
            </a:r>
            <a:r>
              <a:rPr lang="id-ID" sz="4100" dirty="0" err="1"/>
              <a:t>Oscillator</a:t>
            </a:r>
            <a:r>
              <a:rPr lang="id-ID" sz="4100" dirty="0"/>
              <a:t>)</a:t>
            </a:r>
            <a:endParaRPr lang="en-ID" sz="4100" dirty="0"/>
          </a:p>
        </p:txBody>
      </p:sp>
      <mc:AlternateContent xmlns:mc="http://schemas.openxmlformats.org/markup-compatibility/2006" xmlns:a14="http://schemas.microsoft.com/office/drawing/2010/main">
        <mc:Choice Requires="a14">
          <p:sp>
            <p:nvSpPr>
              <p:cNvPr id="3" name="Tampungan Konten 2">
                <a:extLst>
                  <a:ext uri="{FF2B5EF4-FFF2-40B4-BE49-F238E27FC236}">
                    <a16:creationId xmlns:a16="http://schemas.microsoft.com/office/drawing/2014/main" id="{5982DF2B-3B84-CFDA-40E5-0F5848AA89E6}"/>
                  </a:ext>
                </a:extLst>
              </p:cNvPr>
              <p:cNvSpPr>
                <a:spLocks noGrp="1"/>
              </p:cNvSpPr>
              <p:nvPr>
                <p:ph idx="1"/>
              </p:nvPr>
            </p:nvSpPr>
            <p:spPr>
              <a:xfrm>
                <a:off x="843160" y="1967739"/>
                <a:ext cx="5387967" cy="3843666"/>
              </a:xfrm>
            </p:spPr>
            <p:txBody>
              <a:bodyPr>
                <a:noAutofit/>
              </a:bodyPr>
              <a:lstStyle/>
              <a:p>
                <a:pPr algn="just"/>
                <a:r>
                  <a:rPr lang="en-ID" sz="2000" dirty="0" err="1">
                    <a:latin typeface="Arial Narrow" panose="020B0606020202030204" pitchFamily="34" charset="0"/>
                  </a:rPr>
                  <a:t>Faktor</a:t>
                </a:r>
                <a:r>
                  <a:rPr lang="en-ID" sz="2000" dirty="0">
                    <a:latin typeface="Arial Narrow" panose="020B0606020202030204" pitchFamily="34" charset="0"/>
                  </a:rPr>
                  <a:t> Q </a:t>
                </a:r>
                <a:r>
                  <a:rPr lang="en-ID" sz="2000" dirty="0" err="1">
                    <a:latin typeface="Arial Narrow" panose="020B0606020202030204" pitchFamily="34" charset="0"/>
                  </a:rPr>
                  <a:t>adalah</a:t>
                </a:r>
                <a:r>
                  <a:rPr lang="en-ID" sz="2000" dirty="0">
                    <a:latin typeface="Arial Narrow" panose="020B0606020202030204" pitchFamily="34" charset="0"/>
                  </a:rPr>
                  <a:t> parameter yang </a:t>
                </a:r>
                <a:r>
                  <a:rPr lang="en-ID" sz="2000" dirty="0" err="1">
                    <a:latin typeface="Arial Narrow" panose="020B0606020202030204" pitchFamily="34" charset="0"/>
                  </a:rPr>
                  <a:t>menggambarkan</a:t>
                </a:r>
                <a:r>
                  <a:rPr lang="en-ID" sz="2000" dirty="0">
                    <a:latin typeface="Arial Narrow" panose="020B0606020202030204" pitchFamily="34" charset="0"/>
                  </a:rPr>
                  <a:t> </a:t>
                </a:r>
                <a:r>
                  <a:rPr lang="en-ID" sz="2000" dirty="0" err="1">
                    <a:latin typeface="Arial Narrow" panose="020B0606020202030204" pitchFamily="34" charset="0"/>
                  </a:rPr>
                  <a:t>perilaku</a:t>
                </a:r>
                <a:r>
                  <a:rPr lang="en-ID" sz="2000" dirty="0">
                    <a:latin typeface="Arial Narrow" panose="020B0606020202030204" pitchFamily="34" charset="0"/>
                  </a:rPr>
                  <a:t> </a:t>
                </a:r>
                <a:r>
                  <a:rPr lang="en-ID" sz="2000" dirty="0" err="1">
                    <a:latin typeface="Arial Narrow" panose="020B0606020202030204" pitchFamily="34" charset="0"/>
                  </a:rPr>
                  <a:t>resonansi</a:t>
                </a:r>
                <a:r>
                  <a:rPr lang="en-ID" sz="2000" dirty="0">
                    <a:latin typeface="Arial Narrow" panose="020B0606020202030204" pitchFamily="34" charset="0"/>
                  </a:rPr>
                  <a:t> </a:t>
                </a:r>
                <a:r>
                  <a:rPr lang="en-ID" sz="2000" dirty="0" err="1">
                    <a:latin typeface="Arial Narrow" panose="020B0606020202030204" pitchFamily="34" charset="0"/>
                  </a:rPr>
                  <a:t>osilator</a:t>
                </a:r>
                <a:r>
                  <a:rPr lang="en-ID" sz="2000" dirty="0">
                    <a:latin typeface="Arial Narrow" panose="020B0606020202030204" pitchFamily="34" charset="0"/>
                  </a:rPr>
                  <a:t> </a:t>
                </a:r>
                <a:r>
                  <a:rPr lang="en-ID" sz="2000" dirty="0" err="1">
                    <a:latin typeface="Arial Narrow" panose="020B0606020202030204" pitchFamily="34" charset="0"/>
                  </a:rPr>
                  <a:t>harmonik</a:t>
                </a:r>
                <a:r>
                  <a:rPr lang="en-ID" sz="2000" dirty="0">
                    <a:latin typeface="Arial Narrow" panose="020B0606020202030204" pitchFamily="34" charset="0"/>
                  </a:rPr>
                  <a:t> underdamped (resonator). </a:t>
                </a:r>
                <a:endParaRPr lang="id-ID" sz="2000" dirty="0">
                  <a:latin typeface="Arial Narrow" panose="020B0606020202030204" pitchFamily="34" charset="0"/>
                </a:endParaRPr>
              </a:p>
              <a:p>
                <a:pPr algn="just"/>
                <a:r>
                  <a:rPr lang="id-ID" sz="2000" dirty="0">
                    <a:latin typeface="Arial Narrow" panose="020B0606020202030204" pitchFamily="34" charset="0"/>
                  </a:rPr>
                  <a:t>Berikut adalah persamaan </a:t>
                </a:r>
                <a:r>
                  <a:rPr lang="id-ID" sz="2000" dirty="0" err="1">
                    <a:latin typeface="Arial Narrow" panose="020B0606020202030204" pitchFamily="34" charset="0"/>
                  </a:rPr>
                  <a:t>differensial</a:t>
                </a:r>
                <a:r>
                  <a:rPr lang="id-ID" sz="2000" dirty="0">
                    <a:latin typeface="Arial Narrow" panose="020B0606020202030204" pitchFamily="34" charset="0"/>
                  </a:rPr>
                  <a:t> dari </a:t>
                </a:r>
                <a:r>
                  <a:rPr lang="id-ID" sz="2000" i="1" dirty="0" err="1">
                    <a:latin typeface="Arial Narrow" panose="020B0606020202030204" pitchFamily="34" charset="0"/>
                  </a:rPr>
                  <a:t>driven</a:t>
                </a:r>
                <a:r>
                  <a:rPr lang="id-ID" sz="2000" i="1" dirty="0">
                    <a:latin typeface="Arial Narrow" panose="020B0606020202030204" pitchFamily="34" charset="0"/>
                  </a:rPr>
                  <a:t> </a:t>
                </a:r>
                <a:r>
                  <a:rPr lang="id-ID" sz="2000" i="1" dirty="0" err="1">
                    <a:latin typeface="Arial Narrow" panose="020B0606020202030204" pitchFamily="34" charset="0"/>
                  </a:rPr>
                  <a:t>oscillator</a:t>
                </a:r>
                <a:endParaRPr lang="id-ID" sz="2000" dirty="0">
                  <a:latin typeface="Arial Narrow" panose="020B0606020202030204" pitchFamily="34" charset="0"/>
                </a:endParaRPr>
              </a:p>
              <a:p>
                <a:pPr marL="0" indent="0" algn="just">
                  <a:lnSpc>
                    <a:spcPct val="150000"/>
                  </a:lnSpc>
                  <a:buNone/>
                </a:pPr>
                <a14:m>
                  <m:oMathPara xmlns:m="http://schemas.openxmlformats.org/officeDocument/2006/math">
                    <m:oMathParaPr>
                      <m:jc m:val="centerGroup"/>
                    </m:oMathParaPr>
                    <m:oMath xmlns:m="http://schemas.openxmlformats.org/officeDocument/2006/math">
                      <m:acc>
                        <m:accPr>
                          <m:chr m:val="̈"/>
                          <m:ctrlPr>
                            <a:rPr lang="id-ID" sz="2000" b="0" i="1">
                              <a:latin typeface="Cambria Math" panose="02040503050406030204" pitchFamily="18" charset="0"/>
                            </a:rPr>
                          </m:ctrlPr>
                        </m:accPr>
                        <m:e>
                          <m:r>
                            <a:rPr lang="id-ID" sz="2000" b="0" i="1">
                              <a:latin typeface="Cambria Math" panose="02040503050406030204" pitchFamily="18" charset="0"/>
                            </a:rPr>
                            <m:t>𝑥</m:t>
                          </m:r>
                        </m:e>
                      </m:acc>
                      <m:r>
                        <a:rPr lang="id-ID" sz="2000" b="0" i="1">
                          <a:latin typeface="Cambria Math" panose="02040503050406030204" pitchFamily="18" charset="0"/>
                        </a:rPr>
                        <m:t>+2</m:t>
                      </m:r>
                      <m:r>
                        <a:rPr lang="id-ID" sz="2000" b="0" i="1">
                          <a:latin typeface="Cambria Math" panose="02040503050406030204" pitchFamily="18" charset="0"/>
                        </a:rPr>
                        <m:t>𝛽</m:t>
                      </m:r>
                      <m:acc>
                        <m:accPr>
                          <m:chr m:val="̇"/>
                          <m:ctrlPr>
                            <a:rPr lang="id-ID" sz="2000" b="0" i="1">
                              <a:latin typeface="Cambria Math" panose="02040503050406030204" pitchFamily="18" charset="0"/>
                            </a:rPr>
                          </m:ctrlPr>
                        </m:accPr>
                        <m:e>
                          <m:r>
                            <a:rPr lang="id-ID" sz="2000" b="0" i="1">
                              <a:latin typeface="Cambria Math" panose="02040503050406030204" pitchFamily="18" charset="0"/>
                            </a:rPr>
                            <m:t>𝑥</m:t>
                          </m:r>
                        </m:e>
                      </m:acc>
                      <m:r>
                        <a:rPr lang="id-ID" sz="2000" b="0" i="1">
                          <a:latin typeface="Cambria Math" panose="02040503050406030204" pitchFamily="18" charset="0"/>
                        </a:rPr>
                        <m:t>+</m:t>
                      </m:r>
                      <m:sSubSup>
                        <m:sSubSupPr>
                          <m:ctrlPr>
                            <a:rPr lang="id-ID" sz="2000" b="0" i="1">
                              <a:latin typeface="Cambria Math" panose="02040503050406030204" pitchFamily="18" charset="0"/>
                            </a:rPr>
                          </m:ctrlPr>
                        </m:sSubSupPr>
                        <m:e>
                          <m:r>
                            <a:rPr lang="id-ID" sz="2000" b="0" i="1">
                              <a:latin typeface="Cambria Math" panose="02040503050406030204" pitchFamily="18" charset="0"/>
                            </a:rPr>
                            <m:t>𝜔</m:t>
                          </m:r>
                        </m:e>
                        <m:sub>
                          <m:r>
                            <a:rPr lang="id-ID" sz="2000" b="0" i="1">
                              <a:latin typeface="Cambria Math" panose="02040503050406030204" pitchFamily="18" charset="0"/>
                            </a:rPr>
                            <m:t>0</m:t>
                          </m:r>
                        </m:sub>
                        <m:sup>
                          <m:r>
                            <a:rPr lang="id-ID" sz="2000" b="0" i="1">
                              <a:latin typeface="Cambria Math" panose="02040503050406030204" pitchFamily="18" charset="0"/>
                            </a:rPr>
                            <m:t>2</m:t>
                          </m:r>
                        </m:sup>
                      </m:sSubSup>
                      <m:r>
                        <a:rPr lang="id-ID" sz="2000" b="0" i="1">
                          <a:latin typeface="Cambria Math" panose="02040503050406030204" pitchFamily="18" charset="0"/>
                        </a:rPr>
                        <m:t>𝑥</m:t>
                      </m:r>
                      <m:r>
                        <a:rPr lang="id-ID" sz="2000" b="0" i="1">
                          <a:latin typeface="Cambria Math" panose="02040503050406030204" pitchFamily="18" charset="0"/>
                        </a:rPr>
                        <m:t>=</m:t>
                      </m:r>
                      <m:r>
                        <a:rPr lang="id-ID" sz="2000" b="0" i="1">
                          <a:latin typeface="Cambria Math" panose="02040503050406030204" pitchFamily="18" charset="0"/>
                        </a:rPr>
                        <m:t>𝐴</m:t>
                      </m:r>
                      <m:func>
                        <m:funcPr>
                          <m:ctrlPr>
                            <a:rPr lang="id-ID" sz="2000" b="0" i="1">
                              <a:latin typeface="Cambria Math" panose="02040503050406030204" pitchFamily="18" charset="0"/>
                            </a:rPr>
                          </m:ctrlPr>
                        </m:funcPr>
                        <m:fName>
                          <m:r>
                            <m:rPr>
                              <m:sty m:val="p"/>
                            </m:rPr>
                            <a:rPr lang="id-ID" sz="2000" b="0" i="0">
                              <a:latin typeface="Cambria Math" panose="02040503050406030204" pitchFamily="18" charset="0"/>
                            </a:rPr>
                            <m:t>cos</m:t>
                          </m:r>
                        </m:fName>
                        <m:e>
                          <m:r>
                            <a:rPr lang="id-ID" sz="2000" b="0" i="1">
                              <a:latin typeface="Cambria Math" panose="02040503050406030204" pitchFamily="18" charset="0"/>
                            </a:rPr>
                            <m:t>𝜔</m:t>
                          </m:r>
                          <m:r>
                            <a:rPr lang="id-ID" sz="2000" b="0" i="1">
                              <a:latin typeface="Cambria Math" panose="02040503050406030204" pitchFamily="18" charset="0"/>
                            </a:rPr>
                            <m:t>𝑡</m:t>
                          </m:r>
                        </m:e>
                      </m:func>
                    </m:oMath>
                  </m:oMathPara>
                </a14:m>
                <a:endParaRPr lang="id-ID" sz="2000" b="0" dirty="0">
                  <a:latin typeface="Arial Narrow" panose="020B0606020202030204" pitchFamily="34" charset="0"/>
                </a:endParaRPr>
              </a:p>
              <a:p>
                <a:pPr marL="0" indent="0" algn="just">
                  <a:buNone/>
                </a:pPr>
                <a:r>
                  <a:rPr lang="id-ID" sz="2000" dirty="0" err="1">
                    <a:latin typeface="Arial Narrow" panose="020B0606020202030204" pitchFamily="34" charset="0"/>
                  </a:rPr>
                  <a:t>Dimana</a:t>
                </a:r>
                <a:r>
                  <a:rPr lang="id-ID" sz="2000" dirty="0">
                    <a:latin typeface="Arial Narrow" panose="020B0606020202030204" pitchFamily="34" charset="0"/>
                  </a:rPr>
                  <a:t> </a:t>
                </a:r>
                <a14:m>
                  <m:oMath xmlns:m="http://schemas.openxmlformats.org/officeDocument/2006/math">
                    <m:r>
                      <a:rPr lang="id-ID" sz="2000" b="0" i="1">
                        <a:latin typeface="Cambria Math" panose="02040503050406030204" pitchFamily="18" charset="0"/>
                      </a:rPr>
                      <m:t>2</m:t>
                    </m:r>
                    <m:r>
                      <a:rPr lang="id-ID" sz="2000" b="0" i="1">
                        <a:latin typeface="Cambria Math" panose="02040503050406030204" pitchFamily="18" charset="0"/>
                      </a:rPr>
                      <m:t>𝛽</m:t>
                    </m:r>
                    <m:r>
                      <a:rPr lang="id-ID" sz="2000" b="0" i="1">
                        <a:latin typeface="Cambria Math" panose="02040503050406030204" pitchFamily="18" charset="0"/>
                      </a:rPr>
                      <m:t>=</m:t>
                    </m:r>
                    <m:r>
                      <a:rPr lang="id-ID" sz="2000" b="0" i="1">
                        <a:latin typeface="Cambria Math" panose="02040503050406030204" pitchFamily="18" charset="0"/>
                      </a:rPr>
                      <m:t>𝑐𝑜𝑒𝑓𝑓𝑖𝑐𝑖𝑒𝑛𝑡</m:t>
                    </m:r>
                    <m:r>
                      <a:rPr lang="id-ID" sz="2000" b="0" i="1">
                        <a:latin typeface="Cambria Math" panose="02040503050406030204" pitchFamily="18" charset="0"/>
                      </a:rPr>
                      <m:t> </m:t>
                    </m:r>
                    <m:r>
                      <a:rPr lang="id-ID" sz="2000" b="0" i="1">
                        <a:latin typeface="Cambria Math" panose="02040503050406030204" pitchFamily="18" charset="0"/>
                      </a:rPr>
                      <m:t>𝑓𝑟𝑖𝑐𝑡𝑖𝑜𝑛</m:t>
                    </m:r>
                  </m:oMath>
                </a14:m>
                <a:r>
                  <a:rPr lang="id-ID" sz="2000" dirty="0">
                    <a:latin typeface="Arial Narrow" panose="020B0606020202030204" pitchFamily="34" charset="0"/>
                  </a:rPr>
                  <a:t>, </a:t>
                </a:r>
                <a14:m>
                  <m:oMath xmlns:m="http://schemas.openxmlformats.org/officeDocument/2006/math">
                    <m:sSub>
                      <m:sSubPr>
                        <m:ctrlPr>
                          <a:rPr lang="id-ID" sz="2000" b="0" i="1">
                            <a:latin typeface="Cambria Math" panose="02040503050406030204" pitchFamily="18" charset="0"/>
                          </a:rPr>
                        </m:ctrlPr>
                      </m:sSubPr>
                      <m:e>
                        <m:r>
                          <a:rPr lang="id-ID" sz="2000" b="0" i="1">
                            <a:latin typeface="Cambria Math" panose="02040503050406030204" pitchFamily="18" charset="0"/>
                          </a:rPr>
                          <m:t>𝜔</m:t>
                        </m:r>
                      </m:e>
                      <m:sub>
                        <m:r>
                          <a:rPr lang="id-ID" sz="2000" b="0" i="1">
                            <a:latin typeface="Cambria Math" panose="02040503050406030204" pitchFamily="18" charset="0"/>
                          </a:rPr>
                          <m:t>0</m:t>
                        </m:r>
                      </m:sub>
                    </m:sSub>
                    <m:r>
                      <a:rPr lang="id-ID" sz="2000" b="0" i="1">
                        <a:latin typeface="Cambria Math" panose="02040503050406030204" pitchFamily="18" charset="0"/>
                      </a:rPr>
                      <m:t>=</m:t>
                    </m:r>
                    <m:r>
                      <a:rPr lang="id-ID" sz="2000" b="0" i="1">
                        <a:latin typeface="Cambria Math" panose="02040503050406030204" pitchFamily="18" charset="0"/>
                      </a:rPr>
                      <m:t>𝑓𝑟𝑒𝑘𝑢𝑒𝑛𝑠𝑖</m:t>
                    </m:r>
                    <m:r>
                      <a:rPr lang="id-ID" sz="2000" b="0" i="1">
                        <a:latin typeface="Cambria Math" panose="02040503050406030204" pitchFamily="18" charset="0"/>
                      </a:rPr>
                      <m:t> </m:t>
                    </m:r>
                    <m:r>
                      <a:rPr lang="id-ID" sz="2000" b="0" i="1">
                        <a:latin typeface="Cambria Math" panose="02040503050406030204" pitchFamily="18" charset="0"/>
                      </a:rPr>
                      <m:t>𝑆𝐻𝑂</m:t>
                    </m:r>
                    <m:r>
                      <a:rPr lang="id-ID" sz="2000" b="0" i="1">
                        <a:latin typeface="Cambria Math" panose="02040503050406030204" pitchFamily="18" charset="0"/>
                      </a:rPr>
                      <m:t>,</m:t>
                    </m:r>
                  </m:oMath>
                </a14:m>
                <a:r>
                  <a:rPr lang="id-ID" sz="2000" dirty="0">
                    <a:latin typeface="Arial Narrow" panose="020B0606020202030204" pitchFamily="34" charset="0"/>
                  </a:rPr>
                  <a:t> dan </a:t>
                </a:r>
                <a14:m>
                  <m:oMath xmlns:m="http://schemas.openxmlformats.org/officeDocument/2006/math">
                    <m:r>
                      <m:rPr>
                        <m:sty m:val="p"/>
                      </m:rPr>
                      <a:rPr lang="id-ID" sz="2000" b="0" i="0">
                        <a:latin typeface="Cambria Math" panose="02040503050406030204" pitchFamily="18" charset="0"/>
                      </a:rPr>
                      <m:t>A</m:t>
                    </m:r>
                    <m:func>
                      <m:funcPr>
                        <m:ctrlPr>
                          <a:rPr lang="id-ID" sz="2000" b="0" i="1">
                            <a:latin typeface="Cambria Math" panose="02040503050406030204" pitchFamily="18" charset="0"/>
                          </a:rPr>
                        </m:ctrlPr>
                      </m:funcPr>
                      <m:fName>
                        <m:r>
                          <m:rPr>
                            <m:sty m:val="p"/>
                          </m:rPr>
                          <a:rPr lang="id-ID" sz="2000" b="0" i="0">
                            <a:latin typeface="Cambria Math" panose="02040503050406030204" pitchFamily="18" charset="0"/>
                          </a:rPr>
                          <m:t>cos</m:t>
                        </m:r>
                      </m:fName>
                      <m:e>
                        <m:r>
                          <a:rPr lang="id-ID" sz="2000" b="0" i="1">
                            <a:latin typeface="Cambria Math" panose="02040503050406030204" pitchFamily="18" charset="0"/>
                          </a:rPr>
                          <m:t>𝜔</m:t>
                        </m:r>
                        <m:r>
                          <a:rPr lang="id-ID" sz="2000" b="0" i="1">
                            <a:latin typeface="Cambria Math" panose="02040503050406030204" pitchFamily="18" charset="0"/>
                          </a:rPr>
                          <m:t>𝑡</m:t>
                        </m:r>
                      </m:e>
                    </m:func>
                    <m:r>
                      <a:rPr lang="id-ID" sz="2000" b="0" i="1">
                        <a:latin typeface="Cambria Math" panose="02040503050406030204" pitchFamily="18" charset="0"/>
                      </a:rPr>
                      <m:t>=</m:t>
                    </m:r>
                    <m:r>
                      <a:rPr lang="id-ID" sz="2000" b="0" i="1">
                        <a:latin typeface="Cambria Math" panose="02040503050406030204" pitchFamily="18" charset="0"/>
                      </a:rPr>
                      <m:t>𝑑𝑟𝑖𝑣𝑒𝑛</m:t>
                    </m:r>
                    <m:r>
                      <a:rPr lang="id-ID" sz="2000" b="0" i="1">
                        <a:latin typeface="Cambria Math" panose="02040503050406030204" pitchFamily="18" charset="0"/>
                      </a:rPr>
                      <m:t> </m:t>
                    </m:r>
                    <m:r>
                      <a:rPr lang="id-ID" sz="2000" b="0" i="1">
                        <a:latin typeface="Cambria Math" panose="02040503050406030204" pitchFamily="18" charset="0"/>
                      </a:rPr>
                      <m:t>𝑓𝑜𝑟𝑐𝑒</m:t>
                    </m:r>
                    <m:r>
                      <a:rPr lang="id-ID" sz="2000" b="0" i="1">
                        <a:latin typeface="Cambria Math" panose="02040503050406030204" pitchFamily="18" charset="0"/>
                      </a:rPr>
                      <m:t>/</m:t>
                    </m:r>
                    <m:r>
                      <a:rPr lang="id-ID" sz="2000" b="0" i="1">
                        <a:latin typeface="Cambria Math" panose="02040503050406030204" pitchFamily="18" charset="0"/>
                      </a:rPr>
                      <m:t>𝑚𝑎𝑠𝑠</m:t>
                    </m:r>
                  </m:oMath>
                </a14:m>
                <a:r>
                  <a:rPr lang="id-ID" sz="2000" dirty="0">
                    <a:latin typeface="Arial Narrow" panose="020B0606020202030204" pitchFamily="34" charset="0"/>
                  </a:rPr>
                  <a:t>.</a:t>
                </a:r>
              </a:p>
              <a:p>
                <a:pPr marL="0" indent="0" algn="just">
                  <a:buNone/>
                </a:pPr>
                <a:r>
                  <a:rPr lang="id-ID" sz="2000" dirty="0">
                    <a:latin typeface="Arial Narrow" panose="020B0606020202030204" pitchFamily="34" charset="0"/>
                  </a:rPr>
                  <a:t>Di buku </a:t>
                </a:r>
                <a:r>
                  <a:rPr lang="id-ID" sz="2000" dirty="0" err="1">
                    <a:latin typeface="Arial Narrow" panose="020B0606020202030204" pitchFamily="34" charset="0"/>
                  </a:rPr>
                  <a:t>Thornton</a:t>
                </a:r>
                <a:r>
                  <a:rPr lang="id-ID" sz="2000" dirty="0">
                    <a:latin typeface="Arial Narrow" panose="020B0606020202030204" pitchFamily="34" charset="0"/>
                  </a:rPr>
                  <a:t> &amp; Marion (</a:t>
                </a:r>
                <a:r>
                  <a:rPr lang="id-ID" sz="2000" dirty="0" err="1">
                    <a:latin typeface="Arial Narrow" panose="020B0606020202030204" pitchFamily="34" charset="0"/>
                  </a:rPr>
                  <a:t>Mekklas</a:t>
                </a:r>
                <a:r>
                  <a:rPr lang="id-ID" sz="2000" dirty="0">
                    <a:latin typeface="Arial Narrow" panose="020B0606020202030204" pitchFamily="34" charset="0"/>
                  </a:rPr>
                  <a:t>) didapat q-</a:t>
                </a:r>
                <a:r>
                  <a:rPr lang="id-ID" sz="2000" dirty="0" err="1">
                    <a:latin typeface="Arial Narrow" panose="020B0606020202030204" pitchFamily="34" charset="0"/>
                  </a:rPr>
                  <a:t>factor</a:t>
                </a:r>
                <a:r>
                  <a:rPr lang="id-ID" sz="2000" dirty="0">
                    <a:latin typeface="Arial Narrow" panose="020B0606020202030204" pitchFamily="34" charset="0"/>
                  </a:rPr>
                  <a:t> didefinisikan sebagai berikut</a:t>
                </a:r>
              </a:p>
              <a:p>
                <a:pPr marL="0" indent="0">
                  <a:lnSpc>
                    <a:spcPct val="100000"/>
                  </a:lnSpc>
                  <a:spcBef>
                    <a:spcPts val="1800"/>
                  </a:spcBef>
                  <a:buNone/>
                </a:pPr>
                <a14:m>
                  <m:oMathPara xmlns:m="http://schemas.openxmlformats.org/officeDocument/2006/math">
                    <m:oMathParaPr>
                      <m:jc m:val="centerGroup"/>
                    </m:oMathParaPr>
                    <m:oMath xmlns:m="http://schemas.openxmlformats.org/officeDocument/2006/math">
                      <m:r>
                        <a:rPr lang="id-ID" sz="2000" b="0" i="1">
                          <a:latin typeface="Cambria Math" panose="02040503050406030204" pitchFamily="18" charset="0"/>
                        </a:rPr>
                        <m:t>𝑄</m:t>
                      </m:r>
                      <m:r>
                        <a:rPr lang="id-ID" sz="2000" b="0" i="1">
                          <a:latin typeface="Cambria Math" panose="02040503050406030204" pitchFamily="18" charset="0"/>
                        </a:rPr>
                        <m:t>=</m:t>
                      </m:r>
                      <m:f>
                        <m:fPr>
                          <m:ctrlPr>
                            <a:rPr lang="id-ID" sz="2000" b="0" i="1">
                              <a:latin typeface="Cambria Math" panose="02040503050406030204" pitchFamily="18" charset="0"/>
                            </a:rPr>
                          </m:ctrlPr>
                        </m:fPr>
                        <m:num>
                          <m:rad>
                            <m:radPr>
                              <m:degHide m:val="on"/>
                              <m:ctrlPr>
                                <a:rPr lang="id-ID" sz="2000" b="0" i="1">
                                  <a:latin typeface="Cambria Math" panose="02040503050406030204" pitchFamily="18" charset="0"/>
                                </a:rPr>
                              </m:ctrlPr>
                            </m:radPr>
                            <m:deg/>
                            <m:e>
                              <m:sSubSup>
                                <m:sSubSupPr>
                                  <m:ctrlPr>
                                    <a:rPr lang="id-ID" sz="2000" b="0" i="1">
                                      <a:latin typeface="Cambria Math" panose="02040503050406030204" pitchFamily="18" charset="0"/>
                                    </a:rPr>
                                  </m:ctrlPr>
                                </m:sSubSupPr>
                                <m:e>
                                  <m:r>
                                    <a:rPr lang="id-ID" sz="2000" b="0" i="1">
                                      <a:latin typeface="Cambria Math" panose="02040503050406030204" pitchFamily="18" charset="0"/>
                                    </a:rPr>
                                    <m:t>𝜔</m:t>
                                  </m:r>
                                </m:e>
                                <m:sub>
                                  <m:r>
                                    <a:rPr lang="id-ID" sz="2000" b="0" i="1">
                                      <a:latin typeface="Cambria Math" panose="02040503050406030204" pitchFamily="18" charset="0"/>
                                    </a:rPr>
                                    <m:t>0</m:t>
                                  </m:r>
                                </m:sub>
                                <m:sup>
                                  <m:r>
                                    <a:rPr lang="id-ID" sz="2000" b="0" i="1">
                                      <a:latin typeface="Cambria Math" panose="02040503050406030204" pitchFamily="18" charset="0"/>
                                    </a:rPr>
                                    <m:t>2</m:t>
                                  </m:r>
                                </m:sup>
                              </m:sSubSup>
                              <m:r>
                                <a:rPr lang="id-ID" sz="2000" b="0" i="1">
                                  <a:latin typeface="Cambria Math" panose="02040503050406030204" pitchFamily="18" charset="0"/>
                                </a:rPr>
                                <m:t>−2</m:t>
                              </m:r>
                              <m:sSup>
                                <m:sSupPr>
                                  <m:ctrlPr>
                                    <a:rPr lang="id-ID" sz="2000" b="0" i="1">
                                      <a:latin typeface="Cambria Math" panose="02040503050406030204" pitchFamily="18" charset="0"/>
                                    </a:rPr>
                                  </m:ctrlPr>
                                </m:sSupPr>
                                <m:e>
                                  <m:r>
                                    <a:rPr lang="id-ID" sz="2000" b="0" i="1">
                                      <a:latin typeface="Cambria Math" panose="02040503050406030204" pitchFamily="18" charset="0"/>
                                    </a:rPr>
                                    <m:t>𝛽</m:t>
                                  </m:r>
                                </m:e>
                                <m:sup>
                                  <m:r>
                                    <a:rPr lang="id-ID" sz="2000" b="0" i="1">
                                      <a:latin typeface="Cambria Math" panose="02040503050406030204" pitchFamily="18" charset="0"/>
                                    </a:rPr>
                                    <m:t>2</m:t>
                                  </m:r>
                                </m:sup>
                              </m:sSup>
                            </m:e>
                          </m:rad>
                        </m:num>
                        <m:den>
                          <m:r>
                            <a:rPr lang="id-ID" sz="2000" b="0" i="1">
                              <a:latin typeface="Cambria Math" panose="02040503050406030204" pitchFamily="18" charset="0"/>
                            </a:rPr>
                            <m:t>2</m:t>
                          </m:r>
                          <m:r>
                            <a:rPr lang="id-ID" sz="2000" b="0" i="1">
                              <a:latin typeface="Cambria Math" panose="02040503050406030204" pitchFamily="18" charset="0"/>
                            </a:rPr>
                            <m:t>𝛽</m:t>
                          </m:r>
                        </m:den>
                      </m:f>
                    </m:oMath>
                  </m:oMathPara>
                </a14:m>
                <a:endParaRPr lang="id-ID" sz="2000" dirty="0">
                  <a:latin typeface="Arial Narrow" panose="020B0606020202030204" pitchFamily="34" charset="0"/>
                </a:endParaRPr>
              </a:p>
            </p:txBody>
          </p:sp>
        </mc:Choice>
        <mc:Fallback xmlns="">
          <p:sp>
            <p:nvSpPr>
              <p:cNvPr id="3" name="Tampungan Konten 2">
                <a:extLst>
                  <a:ext uri="{FF2B5EF4-FFF2-40B4-BE49-F238E27FC236}">
                    <a16:creationId xmlns:a16="http://schemas.microsoft.com/office/drawing/2014/main" id="{5982DF2B-3B84-CFDA-40E5-0F5848AA89E6}"/>
                  </a:ext>
                </a:extLst>
              </p:cNvPr>
              <p:cNvSpPr>
                <a:spLocks noGrp="1" noRot="1" noChangeAspect="1" noMove="1" noResize="1" noEditPoints="1" noAdjustHandles="1" noChangeArrowheads="1" noChangeShapeType="1" noTextEdit="1"/>
              </p:cNvSpPr>
              <p:nvPr>
                <p:ph idx="1"/>
              </p:nvPr>
            </p:nvSpPr>
            <p:spPr>
              <a:xfrm>
                <a:off x="843160" y="1967739"/>
                <a:ext cx="5387967" cy="3843666"/>
              </a:xfrm>
              <a:blipFill>
                <a:blip r:embed="rId2"/>
                <a:stretch>
                  <a:fillRect l="-1131" t="-1746" r="-1244" b="-19683"/>
                </a:stretch>
              </a:blipFill>
            </p:spPr>
            <p:txBody>
              <a:bodyPr/>
              <a:lstStyle/>
              <a:p>
                <a:r>
                  <a:rPr lang="en-ID">
                    <a:noFill/>
                  </a:rPr>
                  <a:t> </a:t>
                </a:r>
              </a:p>
            </p:txBody>
          </p:sp>
        </mc:Fallback>
      </mc:AlternateContent>
      <p:pic>
        <p:nvPicPr>
          <p:cNvPr id="5" name="Picture 4" descr="Balap ditangguhkan pada trek">
            <a:extLst>
              <a:ext uri="{FF2B5EF4-FFF2-40B4-BE49-F238E27FC236}">
                <a16:creationId xmlns:a16="http://schemas.microsoft.com/office/drawing/2014/main" id="{3199FB51-FBF8-4C50-98FE-56E954DCD759}"/>
              </a:ext>
            </a:extLst>
          </p:cNvPr>
          <p:cNvPicPr>
            <a:picLocks noChangeAspect="1"/>
          </p:cNvPicPr>
          <p:nvPr/>
        </p:nvPicPr>
        <p:blipFill rotWithShape="1">
          <a:blip r:embed="rId3"/>
          <a:srcRect l="6214" r="3422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75678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38912BAE-C9B4-1270-DB52-B3578BF3DA2C}"/>
              </a:ext>
            </a:extLst>
          </p:cNvPr>
          <p:cNvSpPr>
            <a:spLocks noGrp="1"/>
          </p:cNvSpPr>
          <p:nvPr>
            <p:ph type="title"/>
          </p:nvPr>
        </p:nvSpPr>
        <p:spPr/>
        <p:txBody>
          <a:bodyPr/>
          <a:lstStyle/>
          <a:p>
            <a:r>
              <a:rPr lang="id-ID" dirty="0"/>
              <a:t>2. Parameter untuk </a:t>
            </a:r>
            <a:r>
              <a:rPr lang="id-ID" i="1" dirty="0" err="1"/>
              <a:t>sensing</a:t>
            </a:r>
            <a:r>
              <a:rPr lang="id-ID" dirty="0"/>
              <a:t> </a:t>
            </a:r>
            <a:r>
              <a:rPr lang="id-ID" i="1" dirty="0" err="1"/>
              <a:t>earthquake</a:t>
            </a:r>
            <a:endParaRPr lang="en-ID" dirty="0"/>
          </a:p>
        </p:txBody>
      </p:sp>
      <p:sp>
        <p:nvSpPr>
          <p:cNvPr id="3" name="Tampungan Konten 2">
            <a:extLst>
              <a:ext uri="{FF2B5EF4-FFF2-40B4-BE49-F238E27FC236}">
                <a16:creationId xmlns:a16="http://schemas.microsoft.com/office/drawing/2014/main" id="{76C77308-B322-7A1A-1C0C-DA6D1A1D7F7C}"/>
              </a:ext>
            </a:extLst>
          </p:cNvPr>
          <p:cNvSpPr>
            <a:spLocks noGrp="1"/>
          </p:cNvSpPr>
          <p:nvPr>
            <p:ph idx="1"/>
          </p:nvPr>
        </p:nvSpPr>
        <p:spPr/>
        <p:txBody>
          <a:bodyPr/>
          <a:lstStyle/>
          <a:p>
            <a:endParaRPr lang="en-ID"/>
          </a:p>
        </p:txBody>
      </p:sp>
    </p:spTree>
    <p:extLst>
      <p:ext uri="{BB962C8B-B14F-4D97-AF65-F5344CB8AC3E}">
        <p14:creationId xmlns:p14="http://schemas.microsoft.com/office/powerpoint/2010/main" val="3627006423"/>
      </p:ext>
    </p:extLst>
  </p:cSld>
  <p:clrMapOvr>
    <a:masterClrMapping/>
  </p:clrMapOvr>
</p:sld>
</file>

<file path=ppt/theme/theme1.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TM04033937[[fn=Jejak Uap]]</Template>
  <TotalTime>3287</TotalTime>
  <Words>1896</Words>
  <Application>Microsoft Office PowerPoint</Application>
  <PresentationFormat>Layar Lebar</PresentationFormat>
  <Paragraphs>162</Paragraphs>
  <Slides>33</Slides>
  <Notes>0</Notes>
  <HiddenSlides>0</HiddenSlides>
  <MMClips>0</MMClips>
  <ScaleCrop>false</ScaleCrop>
  <HeadingPairs>
    <vt:vector size="6" baseType="variant">
      <vt:variant>
        <vt:lpstr>Font Dipakai</vt:lpstr>
      </vt:variant>
      <vt:variant>
        <vt:i4>6</vt:i4>
      </vt:variant>
      <vt:variant>
        <vt:lpstr>Tema</vt:lpstr>
      </vt:variant>
      <vt:variant>
        <vt:i4>1</vt:i4>
      </vt:variant>
      <vt:variant>
        <vt:lpstr>Judul Slide</vt:lpstr>
      </vt:variant>
      <vt:variant>
        <vt:i4>33</vt:i4>
      </vt:variant>
    </vt:vector>
  </HeadingPairs>
  <TitlesOfParts>
    <vt:vector size="40" baseType="lpstr">
      <vt:lpstr>Arial</vt:lpstr>
      <vt:lpstr>Arial Narrow</vt:lpstr>
      <vt:lpstr>Calibri</vt:lpstr>
      <vt:lpstr>Calibri Light</vt:lpstr>
      <vt:lpstr>Cambria Math</vt:lpstr>
      <vt:lpstr>Lucida Grande</vt:lpstr>
      <vt:lpstr>Tema Office</vt:lpstr>
      <vt:lpstr>Paper Review  Cavity optomechanical sensing</vt:lpstr>
      <vt:lpstr>Quest Utama Kamis, 2 November 2023</vt:lpstr>
      <vt:lpstr>Abstract</vt:lpstr>
      <vt:lpstr>Apa itu Optomekanik?</vt:lpstr>
      <vt:lpstr>Mengapa harus Optomekanik?</vt:lpstr>
      <vt:lpstr>Penjelasan tambahan terkait definisi</vt:lpstr>
      <vt:lpstr>Quest Jumat 3 November 2023</vt:lpstr>
      <vt:lpstr>1. Q-factor untuk sistem klasik (Driven Oscillator)</vt:lpstr>
      <vt:lpstr>2. Parameter untuk sensing earthquake</vt:lpstr>
      <vt:lpstr>3.  Noise lain yang mencapai quantum limit</vt:lpstr>
      <vt:lpstr>4. Penjelasan Physical Principles of CO sensing</vt:lpstr>
      <vt:lpstr>4. Penjelasan Physical Principles of CO sensing</vt:lpstr>
      <vt:lpstr>4. Penjelasan Physical Principles of CO sensing</vt:lpstr>
      <vt:lpstr>4. Penjelasan Physical Principles of CO sensing</vt:lpstr>
      <vt:lpstr>4. Penjelasan Physical Principles of CO sensing</vt:lpstr>
      <vt:lpstr>4. Penjelasan Physical Principles of CO sensing</vt:lpstr>
      <vt:lpstr>4. Penjelasan Physical Principles of CO sensing</vt:lpstr>
      <vt:lpstr>4. Penjelasan Physical Principles of CO sensing</vt:lpstr>
      <vt:lpstr>Quest Senin 6 November 2023</vt:lpstr>
      <vt:lpstr>1. Mengapa unit sensitivity dalam m/√Hz?</vt:lpstr>
      <vt:lpstr>2. Memahami persamaan Langevin</vt:lpstr>
      <vt:lpstr>2. Memahami persamaan Langevin</vt:lpstr>
      <vt:lpstr>Quest Selasa 7 November 2023</vt:lpstr>
      <vt:lpstr>1. Graph spectrum and susceptibility</vt:lpstr>
      <vt:lpstr>1. Graph spectrum and susceptibility</vt:lpstr>
      <vt:lpstr>Plotting di Python</vt:lpstr>
      <vt:lpstr>Plotting di Python</vt:lpstr>
      <vt:lpstr>Paper Review Critical Parametric Quantum Sensing </vt:lpstr>
      <vt:lpstr>Sensitivity yang lebih baik?</vt:lpstr>
      <vt:lpstr>Hubungan wigner dengan sensitivity</vt:lpstr>
      <vt:lpstr>Signal-to-noise ratio</vt:lpstr>
      <vt:lpstr>Apa itu quantum fisher dan hubungannya dengan quantum information?</vt:lpstr>
      <vt:lpstr>Quest Jumat 10 November 2023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Review  Cavity optomechanical sensing</dc:title>
  <dc:creator>Albert Andersen</dc:creator>
  <cp:lastModifiedBy>Albert Andersen</cp:lastModifiedBy>
  <cp:revision>28</cp:revision>
  <dcterms:created xsi:type="dcterms:W3CDTF">2023-11-05T14:31:33Z</dcterms:created>
  <dcterms:modified xsi:type="dcterms:W3CDTF">2023-11-10T00:26:27Z</dcterms:modified>
</cp:coreProperties>
</file>